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411" r:id="rId2"/>
    <p:sldId id="716" r:id="rId3"/>
    <p:sldId id="718" r:id="rId4"/>
    <p:sldId id="582" r:id="rId5"/>
    <p:sldId id="720" r:id="rId6"/>
    <p:sldId id="586" r:id="rId7"/>
    <p:sldId id="717" r:id="rId8"/>
    <p:sldId id="526" r:id="rId9"/>
    <p:sldId id="624" r:id="rId10"/>
    <p:sldId id="630" r:id="rId11"/>
    <p:sldId id="628" r:id="rId12"/>
    <p:sldId id="719" r:id="rId13"/>
    <p:sldId id="639" r:id="rId14"/>
    <p:sldId id="648" r:id="rId15"/>
    <p:sldId id="704" r:id="rId16"/>
    <p:sldId id="7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620"/>
    <a:srgbClr val="41631B"/>
    <a:srgbClr val="FFFF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60" autoAdjust="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04EE0-30B6-4DCC-B4EA-B017043F4DE5}" type="doc">
      <dgm:prSet loTypeId="urn:microsoft.com/office/officeart/2005/8/layout/hierarchy4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4EDA1EA-BAE8-44BA-9A19-373967AEE36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1400" b="1" dirty="0" smtClean="0"/>
        </a:p>
        <a:p>
          <a:r>
            <a:rPr lang="ru-RU" sz="1400" b="1" dirty="0" smtClean="0"/>
            <a:t>Примерная основная образовательная программа дошкольного образования</a:t>
          </a:r>
        </a:p>
        <a:p>
          <a:r>
            <a:rPr lang="ru-RU" sz="1400" b="1" dirty="0" smtClean="0"/>
            <a:t>Адаптированная основная образовательная программа для детей  с </a:t>
          </a:r>
          <a:r>
            <a:rPr lang="ru-RU" sz="1400" b="1" dirty="0" err="1" smtClean="0"/>
            <a:t>амблиопией</a:t>
          </a:r>
          <a:r>
            <a:rPr lang="ru-RU" sz="1400" b="1" dirty="0" smtClean="0"/>
            <a:t> и косоглазием</a:t>
          </a:r>
        </a:p>
        <a:p>
          <a:r>
            <a:rPr lang="ru-RU" sz="1400" b="1" dirty="0" smtClean="0"/>
            <a:t>Адаптированная основная образовательная программа для слабовидящих детей </a:t>
          </a:r>
        </a:p>
        <a:p>
          <a:r>
            <a:rPr lang="ru-RU" sz="1400" b="1" dirty="0" smtClean="0"/>
            <a:t>Адаптированная основная образовательная программа для слепых детей</a:t>
          </a:r>
        </a:p>
        <a:p>
          <a:endParaRPr lang="ru-RU" sz="1200" dirty="0"/>
        </a:p>
      </dgm:t>
    </dgm:pt>
    <dgm:pt modelId="{320D85A5-B327-4732-AD50-9A2FEE3367F2}" type="parTrans" cxnId="{7CCB24FB-A1EE-4C9E-8CEB-D9E09E5DF51D}">
      <dgm:prSet/>
      <dgm:spPr/>
      <dgm:t>
        <a:bodyPr/>
        <a:lstStyle/>
        <a:p>
          <a:endParaRPr lang="ru-RU"/>
        </a:p>
      </dgm:t>
    </dgm:pt>
    <dgm:pt modelId="{01B7D66D-BF06-4639-9AA2-9FB0920EBDE2}" type="sibTrans" cxnId="{7CCB24FB-A1EE-4C9E-8CEB-D9E09E5DF51D}">
      <dgm:prSet/>
      <dgm:spPr/>
      <dgm:t>
        <a:bodyPr/>
        <a:lstStyle/>
        <a:p>
          <a:endParaRPr lang="ru-RU"/>
        </a:p>
      </dgm:t>
    </dgm:pt>
    <dgm:pt modelId="{FDA67464-5829-4ABD-B236-FE2BDD02DCF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Комплексная программа «Детство»</a:t>
          </a:r>
          <a:endParaRPr lang="ru-RU" sz="2800" b="1" dirty="0">
            <a:solidFill>
              <a:schemeClr val="tx1"/>
            </a:solidFill>
          </a:endParaRPr>
        </a:p>
      </dgm:t>
    </dgm:pt>
    <dgm:pt modelId="{D76E2A15-310B-4865-8B7D-E2B8D62CAE86}" type="parTrans" cxnId="{BE9B8168-0E42-4792-B90A-C08FE5261FD9}">
      <dgm:prSet/>
      <dgm:spPr/>
      <dgm:t>
        <a:bodyPr/>
        <a:lstStyle/>
        <a:p>
          <a:endParaRPr lang="ru-RU"/>
        </a:p>
      </dgm:t>
    </dgm:pt>
    <dgm:pt modelId="{3989649B-37CF-4E09-9DE4-44D31FB8447B}" type="sibTrans" cxnId="{BE9B8168-0E42-4792-B90A-C08FE5261FD9}">
      <dgm:prSet/>
      <dgm:spPr/>
      <dgm:t>
        <a:bodyPr/>
        <a:lstStyle/>
        <a:p>
          <a:endParaRPr lang="ru-RU"/>
        </a:p>
      </dgm:t>
    </dgm:pt>
    <dgm:pt modelId="{9C6C6BFF-9634-4466-AC51-FD8C098E9D0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Коррекционные программы</a:t>
          </a:r>
          <a:endParaRPr lang="ru-RU" sz="2800" dirty="0">
            <a:solidFill>
              <a:schemeClr val="tx1"/>
            </a:solidFill>
          </a:endParaRPr>
        </a:p>
      </dgm:t>
    </dgm:pt>
    <dgm:pt modelId="{A04792E2-1B98-4574-A89E-F19403C2CAE5}" type="parTrans" cxnId="{AC11294F-3DB8-42C1-B0CF-55C55989DAF0}">
      <dgm:prSet/>
      <dgm:spPr/>
      <dgm:t>
        <a:bodyPr/>
        <a:lstStyle/>
        <a:p>
          <a:endParaRPr lang="ru-RU"/>
        </a:p>
      </dgm:t>
    </dgm:pt>
    <dgm:pt modelId="{53C4E7C6-7EAA-4185-8289-4D6529851528}" type="sibTrans" cxnId="{AC11294F-3DB8-42C1-B0CF-55C55989DAF0}">
      <dgm:prSet/>
      <dgm:spPr/>
      <dgm:t>
        <a:bodyPr/>
        <a:lstStyle/>
        <a:p>
          <a:endParaRPr lang="ru-RU"/>
        </a:p>
      </dgm:t>
    </dgm:pt>
    <dgm:pt modelId="{2994B94B-85ED-4A86-A895-A1D35A101D22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Парциальные программы</a:t>
          </a:r>
        </a:p>
        <a:p>
          <a:r>
            <a:rPr lang="ru-RU" b="1" dirty="0" smtClean="0">
              <a:solidFill>
                <a:schemeClr val="tx1"/>
              </a:solidFill>
            </a:rPr>
            <a:t>«Я, ты, мы».</a:t>
          </a:r>
          <a:r>
            <a:rPr lang="ru-RU" dirty="0" smtClean="0">
              <a:solidFill>
                <a:schemeClr val="tx1"/>
              </a:solidFill>
            </a:rPr>
            <a:t> Автор-составитель: О.Л. Князева</a:t>
          </a:r>
        </a:p>
        <a:p>
          <a:r>
            <a:rPr lang="ru-RU" b="1" dirty="0" smtClean="0">
              <a:solidFill>
                <a:schemeClr val="tx1"/>
              </a:solidFill>
            </a:rPr>
            <a:t>«Основы безопасности детей дошкольного возраста».</a:t>
          </a:r>
          <a:r>
            <a:rPr lang="ru-RU" b="0" dirty="0" smtClean="0">
              <a:solidFill>
                <a:schemeClr val="tx1"/>
              </a:solidFill>
            </a:rPr>
            <a:t> Авторы: Н.Н. Авдеева, О.Л. Князева, Р.Б. </a:t>
          </a:r>
          <a:r>
            <a:rPr lang="ru-RU" b="0" dirty="0" err="1" smtClean="0">
              <a:solidFill>
                <a:schemeClr val="tx1"/>
              </a:solidFill>
            </a:rPr>
            <a:t>Стеркина</a:t>
          </a:r>
          <a:endParaRPr lang="ru-RU" dirty="0">
            <a:solidFill>
              <a:schemeClr val="tx1"/>
            </a:solidFill>
          </a:endParaRPr>
        </a:p>
      </dgm:t>
    </dgm:pt>
    <dgm:pt modelId="{C1D0543B-0A38-44ED-BD2E-67A1B7865B08}" type="parTrans" cxnId="{B22585DA-A247-416B-91AD-C3BEDAD5A15B}">
      <dgm:prSet/>
      <dgm:spPr/>
      <dgm:t>
        <a:bodyPr/>
        <a:lstStyle/>
        <a:p>
          <a:endParaRPr lang="ru-RU"/>
        </a:p>
      </dgm:t>
    </dgm:pt>
    <dgm:pt modelId="{64CAC80B-7F7E-463A-8BCF-C658B3BF77E4}" type="sibTrans" cxnId="{B22585DA-A247-416B-91AD-C3BEDAD5A15B}">
      <dgm:prSet/>
      <dgm:spPr/>
      <dgm:t>
        <a:bodyPr/>
        <a:lstStyle/>
        <a:p>
          <a:endParaRPr lang="ru-RU"/>
        </a:p>
      </dgm:t>
    </dgm:pt>
    <dgm:pt modelId="{9327A5B0-EF7C-40FC-9F87-13DA07CD5A2D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Адаптированная основная образовательная программа  МОУ</a:t>
          </a:r>
          <a:endParaRPr lang="ru-RU" b="1" dirty="0">
            <a:solidFill>
              <a:schemeClr val="tx1"/>
            </a:solidFill>
          </a:endParaRPr>
        </a:p>
      </dgm:t>
    </dgm:pt>
    <dgm:pt modelId="{90E2DBB7-3894-429E-8E35-593F92095497}" type="parTrans" cxnId="{EC0059D6-A124-4A95-B82E-AD471AC46B21}">
      <dgm:prSet/>
      <dgm:spPr/>
    </dgm:pt>
    <dgm:pt modelId="{0D457A29-5EA9-4C2E-9552-990C7CD7AD6F}" type="sibTrans" cxnId="{EC0059D6-A124-4A95-B82E-AD471AC46B21}">
      <dgm:prSet/>
      <dgm:spPr/>
    </dgm:pt>
    <dgm:pt modelId="{E6770AE6-0603-4B1F-806D-6108BF102BF0}" type="pres">
      <dgm:prSet presAssocID="{E0104EE0-30B6-4DCC-B4EA-B017043F4D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0CD8A9-4F0E-4D82-8458-352BFC4478A1}" type="pres">
      <dgm:prSet presAssocID="{9327A5B0-EF7C-40FC-9F87-13DA07CD5A2D}" presName="vertOne" presStyleCnt="0"/>
      <dgm:spPr/>
    </dgm:pt>
    <dgm:pt modelId="{23625CBB-7C7E-4681-BDEF-7E6DB4A41F79}" type="pres">
      <dgm:prSet presAssocID="{9327A5B0-EF7C-40FC-9F87-13DA07CD5A2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9ABD13-1081-4EF9-90B3-D9E2E45A746D}" type="pres">
      <dgm:prSet presAssocID="{9327A5B0-EF7C-40FC-9F87-13DA07CD5A2D}" presName="parTransOne" presStyleCnt="0"/>
      <dgm:spPr/>
    </dgm:pt>
    <dgm:pt modelId="{B0720FC9-2327-4623-800C-FD8388391BEF}" type="pres">
      <dgm:prSet presAssocID="{9327A5B0-EF7C-40FC-9F87-13DA07CD5A2D}" presName="horzOne" presStyleCnt="0"/>
      <dgm:spPr/>
    </dgm:pt>
    <dgm:pt modelId="{1277C530-8956-477D-8406-3EE739480052}" type="pres">
      <dgm:prSet presAssocID="{44EDA1EA-BAE8-44BA-9A19-373967AEE36F}" presName="vertTwo" presStyleCnt="0"/>
      <dgm:spPr/>
    </dgm:pt>
    <dgm:pt modelId="{981185F7-522A-4FAA-8FDA-24E609E6B38A}" type="pres">
      <dgm:prSet presAssocID="{44EDA1EA-BAE8-44BA-9A19-373967AEE36F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F0261F-7387-4447-90A1-214373F84F8B}" type="pres">
      <dgm:prSet presAssocID="{44EDA1EA-BAE8-44BA-9A19-373967AEE36F}" presName="parTransTwo" presStyleCnt="0"/>
      <dgm:spPr/>
    </dgm:pt>
    <dgm:pt modelId="{5C64C44C-A463-4155-B30B-01F3A232A7EC}" type="pres">
      <dgm:prSet presAssocID="{44EDA1EA-BAE8-44BA-9A19-373967AEE36F}" presName="horzTwo" presStyleCnt="0"/>
      <dgm:spPr/>
    </dgm:pt>
    <dgm:pt modelId="{AA8C1D4B-B544-48EF-A376-B47A24870A1D}" type="pres">
      <dgm:prSet presAssocID="{FDA67464-5829-4ABD-B236-FE2BDD02DCF2}" presName="vertThree" presStyleCnt="0"/>
      <dgm:spPr/>
    </dgm:pt>
    <dgm:pt modelId="{9524E29B-21BA-4183-9CEA-8181BCFB94E6}" type="pres">
      <dgm:prSet presAssocID="{FDA67464-5829-4ABD-B236-FE2BDD02DCF2}" presName="txThree" presStyleLbl="node3" presStyleIdx="0" presStyleCnt="2" custScaleY="842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4837E1-B74B-4B01-9487-9C348F41E388}" type="pres">
      <dgm:prSet presAssocID="{FDA67464-5829-4ABD-B236-FE2BDD02DCF2}" presName="parTransThree" presStyleCnt="0"/>
      <dgm:spPr/>
    </dgm:pt>
    <dgm:pt modelId="{F4A4EC92-E791-4B88-B3C5-137A0531E47C}" type="pres">
      <dgm:prSet presAssocID="{FDA67464-5829-4ABD-B236-FE2BDD02DCF2}" presName="horzThree" presStyleCnt="0"/>
      <dgm:spPr/>
    </dgm:pt>
    <dgm:pt modelId="{CF388336-2129-44B8-9E10-A1CD8C42FD2C}" type="pres">
      <dgm:prSet presAssocID="{9C6C6BFF-9634-4466-AC51-FD8C098E9D08}" presName="vertFour" presStyleCnt="0">
        <dgm:presLayoutVars>
          <dgm:chPref val="3"/>
        </dgm:presLayoutVars>
      </dgm:prSet>
      <dgm:spPr/>
    </dgm:pt>
    <dgm:pt modelId="{2208A005-9073-4D0B-8AA0-BBD060D182A9}" type="pres">
      <dgm:prSet presAssocID="{9C6C6BFF-9634-4466-AC51-FD8C098E9D08}" presName="txFour" presStyleLbl="node4" presStyleIdx="0" presStyleCnt="1" custScaleY="83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C16C47-83BF-46DB-A3BB-0B7CE9492421}" type="pres">
      <dgm:prSet presAssocID="{9C6C6BFF-9634-4466-AC51-FD8C098E9D08}" presName="horzFour" presStyleCnt="0"/>
      <dgm:spPr/>
    </dgm:pt>
    <dgm:pt modelId="{16B7670F-EC85-42B4-AF0B-22006D47F3CF}" type="pres">
      <dgm:prSet presAssocID="{3989649B-37CF-4E09-9DE4-44D31FB8447B}" presName="sibSpaceThree" presStyleCnt="0"/>
      <dgm:spPr/>
    </dgm:pt>
    <dgm:pt modelId="{4F3BB7F0-78A3-4AEE-A2CD-7C7D2ED58C86}" type="pres">
      <dgm:prSet presAssocID="{2994B94B-85ED-4A86-A895-A1D35A101D22}" presName="vertThree" presStyleCnt="0"/>
      <dgm:spPr/>
    </dgm:pt>
    <dgm:pt modelId="{96D11314-1F4F-4554-AE49-E57BD473CDD4}" type="pres">
      <dgm:prSet presAssocID="{2994B94B-85ED-4A86-A895-A1D35A101D22}" presName="txThree" presStyleLbl="node3" presStyleIdx="1" presStyleCnt="2" custScaleX="37337" custScaleY="1814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A4A217-0EE2-48C7-9341-147D7B9AE631}" type="pres">
      <dgm:prSet presAssocID="{2994B94B-85ED-4A86-A895-A1D35A101D22}" presName="horzThree" presStyleCnt="0"/>
      <dgm:spPr/>
    </dgm:pt>
  </dgm:ptLst>
  <dgm:cxnLst>
    <dgm:cxn modelId="{EC0059D6-A124-4A95-B82E-AD471AC46B21}" srcId="{E0104EE0-30B6-4DCC-B4EA-B017043F4DE5}" destId="{9327A5B0-EF7C-40FC-9F87-13DA07CD5A2D}" srcOrd="0" destOrd="0" parTransId="{90E2DBB7-3894-429E-8E35-593F92095497}" sibTransId="{0D457A29-5EA9-4C2E-9552-990C7CD7AD6F}"/>
    <dgm:cxn modelId="{0571BFCC-AB17-4DA2-B45D-67843748763E}" type="presOf" srcId="{2994B94B-85ED-4A86-A895-A1D35A101D22}" destId="{96D11314-1F4F-4554-AE49-E57BD473CDD4}" srcOrd="0" destOrd="0" presId="urn:microsoft.com/office/officeart/2005/8/layout/hierarchy4"/>
    <dgm:cxn modelId="{BE9B8168-0E42-4792-B90A-C08FE5261FD9}" srcId="{44EDA1EA-BAE8-44BA-9A19-373967AEE36F}" destId="{FDA67464-5829-4ABD-B236-FE2BDD02DCF2}" srcOrd="0" destOrd="0" parTransId="{D76E2A15-310B-4865-8B7D-E2B8D62CAE86}" sibTransId="{3989649B-37CF-4E09-9DE4-44D31FB8447B}"/>
    <dgm:cxn modelId="{5920EB59-2357-42CD-BFA5-D7749CE5F468}" type="presOf" srcId="{E0104EE0-30B6-4DCC-B4EA-B017043F4DE5}" destId="{E6770AE6-0603-4B1F-806D-6108BF102BF0}" srcOrd="0" destOrd="0" presId="urn:microsoft.com/office/officeart/2005/8/layout/hierarchy4"/>
    <dgm:cxn modelId="{C68A83B9-B4C5-4F9D-98AD-34CC3A56D754}" type="presOf" srcId="{9327A5B0-EF7C-40FC-9F87-13DA07CD5A2D}" destId="{23625CBB-7C7E-4681-BDEF-7E6DB4A41F79}" srcOrd="0" destOrd="0" presId="urn:microsoft.com/office/officeart/2005/8/layout/hierarchy4"/>
    <dgm:cxn modelId="{7CCB24FB-A1EE-4C9E-8CEB-D9E09E5DF51D}" srcId="{9327A5B0-EF7C-40FC-9F87-13DA07CD5A2D}" destId="{44EDA1EA-BAE8-44BA-9A19-373967AEE36F}" srcOrd="0" destOrd="0" parTransId="{320D85A5-B327-4732-AD50-9A2FEE3367F2}" sibTransId="{01B7D66D-BF06-4639-9AA2-9FB0920EBDE2}"/>
    <dgm:cxn modelId="{7DC33623-B3F4-4D03-A4ED-D632B713BB27}" type="presOf" srcId="{44EDA1EA-BAE8-44BA-9A19-373967AEE36F}" destId="{981185F7-522A-4FAA-8FDA-24E609E6B38A}" srcOrd="0" destOrd="0" presId="urn:microsoft.com/office/officeart/2005/8/layout/hierarchy4"/>
    <dgm:cxn modelId="{B22585DA-A247-416B-91AD-C3BEDAD5A15B}" srcId="{44EDA1EA-BAE8-44BA-9A19-373967AEE36F}" destId="{2994B94B-85ED-4A86-A895-A1D35A101D22}" srcOrd="1" destOrd="0" parTransId="{C1D0543B-0A38-44ED-BD2E-67A1B7865B08}" sibTransId="{64CAC80B-7F7E-463A-8BCF-C658B3BF77E4}"/>
    <dgm:cxn modelId="{AC11294F-3DB8-42C1-B0CF-55C55989DAF0}" srcId="{FDA67464-5829-4ABD-B236-FE2BDD02DCF2}" destId="{9C6C6BFF-9634-4466-AC51-FD8C098E9D08}" srcOrd="0" destOrd="0" parTransId="{A04792E2-1B98-4574-A89E-F19403C2CAE5}" sibTransId="{53C4E7C6-7EAA-4185-8289-4D6529851528}"/>
    <dgm:cxn modelId="{FD7A167A-0716-4741-AB6E-90F3CF55E0A2}" type="presOf" srcId="{9C6C6BFF-9634-4466-AC51-FD8C098E9D08}" destId="{2208A005-9073-4D0B-8AA0-BBD060D182A9}" srcOrd="0" destOrd="0" presId="urn:microsoft.com/office/officeart/2005/8/layout/hierarchy4"/>
    <dgm:cxn modelId="{29B1BF93-9094-4236-A5DA-4B47448AC2D6}" type="presOf" srcId="{FDA67464-5829-4ABD-B236-FE2BDD02DCF2}" destId="{9524E29B-21BA-4183-9CEA-8181BCFB94E6}" srcOrd="0" destOrd="0" presId="urn:microsoft.com/office/officeart/2005/8/layout/hierarchy4"/>
    <dgm:cxn modelId="{AF3E90E2-27DB-4C37-8535-B94D148E8128}" type="presParOf" srcId="{E6770AE6-0603-4B1F-806D-6108BF102BF0}" destId="{B10CD8A9-4F0E-4D82-8458-352BFC4478A1}" srcOrd="0" destOrd="0" presId="urn:microsoft.com/office/officeart/2005/8/layout/hierarchy4"/>
    <dgm:cxn modelId="{1670D182-10C2-4AFB-A21C-8854E3A46B4E}" type="presParOf" srcId="{B10CD8A9-4F0E-4D82-8458-352BFC4478A1}" destId="{23625CBB-7C7E-4681-BDEF-7E6DB4A41F79}" srcOrd="0" destOrd="0" presId="urn:microsoft.com/office/officeart/2005/8/layout/hierarchy4"/>
    <dgm:cxn modelId="{6029AFE4-2A79-4DF9-BE2D-8089C6A485F7}" type="presParOf" srcId="{B10CD8A9-4F0E-4D82-8458-352BFC4478A1}" destId="{BC9ABD13-1081-4EF9-90B3-D9E2E45A746D}" srcOrd="1" destOrd="0" presId="urn:microsoft.com/office/officeart/2005/8/layout/hierarchy4"/>
    <dgm:cxn modelId="{33051535-83CD-4BD2-8146-E364F53F481B}" type="presParOf" srcId="{B10CD8A9-4F0E-4D82-8458-352BFC4478A1}" destId="{B0720FC9-2327-4623-800C-FD8388391BEF}" srcOrd="2" destOrd="0" presId="urn:microsoft.com/office/officeart/2005/8/layout/hierarchy4"/>
    <dgm:cxn modelId="{ACEC9E63-18B1-4AD8-9030-F1FD50A76F4D}" type="presParOf" srcId="{B0720FC9-2327-4623-800C-FD8388391BEF}" destId="{1277C530-8956-477D-8406-3EE739480052}" srcOrd="0" destOrd="0" presId="urn:microsoft.com/office/officeart/2005/8/layout/hierarchy4"/>
    <dgm:cxn modelId="{D394CAC2-C265-4885-9645-B4FD0AAEFDE2}" type="presParOf" srcId="{1277C530-8956-477D-8406-3EE739480052}" destId="{981185F7-522A-4FAA-8FDA-24E609E6B38A}" srcOrd="0" destOrd="0" presId="urn:microsoft.com/office/officeart/2005/8/layout/hierarchy4"/>
    <dgm:cxn modelId="{E046A945-66B8-4949-A653-FF9E81D67018}" type="presParOf" srcId="{1277C530-8956-477D-8406-3EE739480052}" destId="{D2F0261F-7387-4447-90A1-214373F84F8B}" srcOrd="1" destOrd="0" presId="urn:microsoft.com/office/officeart/2005/8/layout/hierarchy4"/>
    <dgm:cxn modelId="{C0F78112-193A-4429-9A4A-EB2D0CCF519F}" type="presParOf" srcId="{1277C530-8956-477D-8406-3EE739480052}" destId="{5C64C44C-A463-4155-B30B-01F3A232A7EC}" srcOrd="2" destOrd="0" presId="urn:microsoft.com/office/officeart/2005/8/layout/hierarchy4"/>
    <dgm:cxn modelId="{2C705B55-6B22-4F01-B346-3646352EB76E}" type="presParOf" srcId="{5C64C44C-A463-4155-B30B-01F3A232A7EC}" destId="{AA8C1D4B-B544-48EF-A376-B47A24870A1D}" srcOrd="0" destOrd="0" presId="urn:microsoft.com/office/officeart/2005/8/layout/hierarchy4"/>
    <dgm:cxn modelId="{EC7659A9-B18F-48CB-8D4D-8B587400A86B}" type="presParOf" srcId="{AA8C1D4B-B544-48EF-A376-B47A24870A1D}" destId="{9524E29B-21BA-4183-9CEA-8181BCFB94E6}" srcOrd="0" destOrd="0" presId="urn:microsoft.com/office/officeart/2005/8/layout/hierarchy4"/>
    <dgm:cxn modelId="{446B7665-22B1-429B-919A-328260A15CD1}" type="presParOf" srcId="{AA8C1D4B-B544-48EF-A376-B47A24870A1D}" destId="{F94837E1-B74B-4B01-9487-9C348F41E388}" srcOrd="1" destOrd="0" presId="urn:microsoft.com/office/officeart/2005/8/layout/hierarchy4"/>
    <dgm:cxn modelId="{9C4D7D7B-51A3-47D6-AD88-BED0A54DFB85}" type="presParOf" srcId="{AA8C1D4B-B544-48EF-A376-B47A24870A1D}" destId="{F4A4EC92-E791-4B88-B3C5-137A0531E47C}" srcOrd="2" destOrd="0" presId="urn:microsoft.com/office/officeart/2005/8/layout/hierarchy4"/>
    <dgm:cxn modelId="{71C9A1B8-D93F-4162-B369-151F246AD6A9}" type="presParOf" srcId="{F4A4EC92-E791-4B88-B3C5-137A0531E47C}" destId="{CF388336-2129-44B8-9E10-A1CD8C42FD2C}" srcOrd="0" destOrd="0" presId="urn:microsoft.com/office/officeart/2005/8/layout/hierarchy4"/>
    <dgm:cxn modelId="{8CD6FE21-4986-4B10-BBD7-201A79276676}" type="presParOf" srcId="{CF388336-2129-44B8-9E10-A1CD8C42FD2C}" destId="{2208A005-9073-4D0B-8AA0-BBD060D182A9}" srcOrd="0" destOrd="0" presId="urn:microsoft.com/office/officeart/2005/8/layout/hierarchy4"/>
    <dgm:cxn modelId="{892865F2-7FE0-4D9A-B6C5-F5802933AAD0}" type="presParOf" srcId="{CF388336-2129-44B8-9E10-A1CD8C42FD2C}" destId="{31C16C47-83BF-46DB-A3BB-0B7CE9492421}" srcOrd="1" destOrd="0" presId="urn:microsoft.com/office/officeart/2005/8/layout/hierarchy4"/>
    <dgm:cxn modelId="{6F5799A2-DBDB-41D3-B17D-19CBD1C72DD7}" type="presParOf" srcId="{5C64C44C-A463-4155-B30B-01F3A232A7EC}" destId="{16B7670F-EC85-42B4-AF0B-22006D47F3CF}" srcOrd="1" destOrd="0" presId="urn:microsoft.com/office/officeart/2005/8/layout/hierarchy4"/>
    <dgm:cxn modelId="{2FEFCC7D-00F2-498C-A0F9-305C171ED0D4}" type="presParOf" srcId="{5C64C44C-A463-4155-B30B-01F3A232A7EC}" destId="{4F3BB7F0-78A3-4AEE-A2CD-7C7D2ED58C86}" srcOrd="2" destOrd="0" presId="urn:microsoft.com/office/officeart/2005/8/layout/hierarchy4"/>
    <dgm:cxn modelId="{DDB4BC9B-F7AC-4389-9CC6-3C7F4F5F3CEF}" type="presParOf" srcId="{4F3BB7F0-78A3-4AEE-A2CD-7C7D2ED58C86}" destId="{96D11314-1F4F-4554-AE49-E57BD473CDD4}" srcOrd="0" destOrd="0" presId="urn:microsoft.com/office/officeart/2005/8/layout/hierarchy4"/>
    <dgm:cxn modelId="{02B5D4AB-E7DB-40CC-A5E4-0C182C03E4BB}" type="presParOf" srcId="{4F3BB7F0-78A3-4AEE-A2CD-7C7D2ED58C86}" destId="{C7A4A217-0EE2-48C7-9341-147D7B9AE63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C33D4-C10F-49D6-A0D0-C0C2AD97B3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7C05BD-CCE5-4904-8C87-DFB9DA87DE2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5617C072-DAED-4256-A42A-C087F6671325}" type="parTrans" cxnId="{27785F98-F389-4C46-AC67-F0E7AFC9DAFE}">
      <dgm:prSet/>
      <dgm:spPr/>
      <dgm:t>
        <a:bodyPr/>
        <a:lstStyle/>
        <a:p>
          <a:endParaRPr lang="ru-RU"/>
        </a:p>
      </dgm:t>
    </dgm:pt>
    <dgm:pt modelId="{C86A0086-DE7B-4E20-9AA3-5E36B666B8AE}" type="sibTrans" cxnId="{27785F98-F389-4C46-AC67-F0E7AFC9DAFE}">
      <dgm:prSet/>
      <dgm:spPr/>
      <dgm:t>
        <a:bodyPr/>
        <a:lstStyle/>
        <a:p>
          <a:endParaRPr lang="ru-RU"/>
        </a:p>
      </dgm:t>
    </dgm:pt>
    <dgm:pt modelId="{4A977152-2C6E-4C81-A262-1541139C107F}">
      <dgm:prSet phldrT="[Текст]"/>
      <dgm:spPr/>
      <dgm:t>
        <a:bodyPr/>
        <a:lstStyle/>
        <a:p>
          <a:pPr algn="just"/>
          <a:r>
            <a:rPr lang="ru-RU" b="1" dirty="0" smtClean="0"/>
            <a:t>обеспечение развития личности детей дошкольного возраста с ОВЗ (детей с нарушениями зрения) в различных видах общения и деятельности с учётом их возрастных и индивидуальных психофизических особенностей; создание благоприятных условий для полноценного проживания ребенком дошкольного детства, формирование основ базовой культуры личности, адаптация к жизни в современном обществе, формирование предпосылок к учебной деятельности, обеспечение безопасности жизнедеятельности дошкольника. </a:t>
          </a:r>
          <a:endParaRPr lang="ru-RU" b="1" dirty="0"/>
        </a:p>
      </dgm:t>
    </dgm:pt>
    <dgm:pt modelId="{62998F2A-3673-4CCE-92F6-4F66EFBA31EB}" type="parTrans" cxnId="{01D7BC3A-FFBA-4869-B244-98F5F5E85CE9}">
      <dgm:prSet/>
      <dgm:spPr/>
      <dgm:t>
        <a:bodyPr/>
        <a:lstStyle/>
        <a:p>
          <a:endParaRPr lang="ru-RU"/>
        </a:p>
      </dgm:t>
    </dgm:pt>
    <dgm:pt modelId="{93F4F695-54CA-40FE-AAF3-BBE6ED34807F}" type="sibTrans" cxnId="{01D7BC3A-FFBA-4869-B244-98F5F5E85CE9}">
      <dgm:prSet/>
      <dgm:spPr/>
      <dgm:t>
        <a:bodyPr/>
        <a:lstStyle/>
        <a:p>
          <a:endParaRPr lang="ru-RU"/>
        </a:p>
      </dgm:t>
    </dgm:pt>
    <dgm:pt modelId="{B4DBEDD2-4186-4E72-BD8C-846585F32533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DAFB6908-B838-4CA6-B7BE-6F0F84CAE1B7}" type="parTrans" cxnId="{B610550E-12C7-43D9-82EB-9E38BD0D803E}">
      <dgm:prSet/>
      <dgm:spPr/>
      <dgm:t>
        <a:bodyPr/>
        <a:lstStyle/>
        <a:p>
          <a:endParaRPr lang="ru-RU"/>
        </a:p>
      </dgm:t>
    </dgm:pt>
    <dgm:pt modelId="{974A6CCA-C36F-4A9A-93F8-71FFC1E1D705}" type="sibTrans" cxnId="{B610550E-12C7-43D9-82EB-9E38BD0D803E}">
      <dgm:prSet/>
      <dgm:spPr/>
      <dgm:t>
        <a:bodyPr/>
        <a:lstStyle/>
        <a:p>
          <a:endParaRPr lang="ru-RU"/>
        </a:p>
      </dgm:t>
    </dgm:pt>
    <dgm:pt modelId="{A03F1FE9-F764-49B8-9ABD-374252AFB0A8}">
      <dgm:prSet phldrT="[Текст]" custT="1"/>
      <dgm:spPr/>
      <dgm:t>
        <a:bodyPr/>
        <a:lstStyle/>
        <a:p>
          <a:pPr algn="just"/>
          <a:r>
            <a:rPr lang="ru-RU" sz="1000" b="1" u="none" dirty="0" smtClean="0">
              <a:uFillTx/>
            </a:rPr>
            <a:t>создание благоприятных условий развития слабовидящих детей в соответствии с их возрастными и индивидуальными психофизическими особенностями;</a:t>
          </a:r>
          <a:r>
            <a:rPr lang="ru-RU" sz="1000" b="1" i="1" u="none" dirty="0" smtClean="0">
              <a:uFillTx/>
            </a:rPr>
            <a:t> </a:t>
          </a:r>
          <a:endParaRPr lang="ru-RU" sz="1000" b="1" dirty="0"/>
        </a:p>
      </dgm:t>
    </dgm:pt>
    <dgm:pt modelId="{9B60C83C-6381-4B16-BB22-920CC6486666}" type="parTrans" cxnId="{F0754471-CDE6-46DA-90CE-150C0E0CCE9D}">
      <dgm:prSet/>
      <dgm:spPr/>
      <dgm:t>
        <a:bodyPr/>
        <a:lstStyle/>
        <a:p>
          <a:endParaRPr lang="ru-RU"/>
        </a:p>
      </dgm:t>
    </dgm:pt>
    <dgm:pt modelId="{D2E2133E-BD6A-4C48-9E78-7833785AA90A}" type="sibTrans" cxnId="{F0754471-CDE6-46DA-90CE-150C0E0CCE9D}">
      <dgm:prSet/>
      <dgm:spPr/>
      <dgm:t>
        <a:bodyPr/>
        <a:lstStyle/>
        <a:p>
          <a:endParaRPr lang="ru-RU"/>
        </a:p>
      </dgm:t>
    </dgm:pt>
    <dgm:pt modelId="{91A3D53E-B506-4E49-9D8E-5DA08EB4471F}">
      <dgm:prSet custT="1"/>
      <dgm:spPr/>
      <dgm:t>
        <a:bodyPr/>
        <a:lstStyle/>
        <a:p>
          <a:pPr algn="just"/>
          <a:r>
            <a:rPr lang="ru-RU" sz="1000" b="1" u="none" dirty="0" smtClean="0">
              <a:uFillTx/>
            </a:rPr>
            <a:t>охрана и укрепление физического и психического здоровья детей, в том числе их эмоционального благополучия; </a:t>
          </a:r>
          <a:endParaRPr lang="ru-RU" sz="1000" b="1" u="none" dirty="0">
            <a:uFillTx/>
          </a:endParaRPr>
        </a:p>
      </dgm:t>
    </dgm:pt>
    <dgm:pt modelId="{A30DDE32-ACBE-4D85-A324-C3C2B37F6A48}" type="parTrans" cxnId="{2609283B-976D-4603-A826-C73F58429B5E}">
      <dgm:prSet/>
      <dgm:spPr/>
      <dgm:t>
        <a:bodyPr/>
        <a:lstStyle/>
        <a:p>
          <a:endParaRPr lang="ru-RU"/>
        </a:p>
      </dgm:t>
    </dgm:pt>
    <dgm:pt modelId="{C5D10953-B841-4A8A-BAA5-F53EF594A00C}" type="sibTrans" cxnId="{2609283B-976D-4603-A826-C73F58429B5E}">
      <dgm:prSet/>
      <dgm:spPr/>
      <dgm:t>
        <a:bodyPr/>
        <a:lstStyle/>
        <a:p>
          <a:endParaRPr lang="ru-RU"/>
        </a:p>
      </dgm:t>
    </dgm:pt>
    <dgm:pt modelId="{540992DF-F3E9-46AF-B9DA-CD5EF7C6876D}">
      <dgm:prSet custT="1"/>
      <dgm:spPr/>
      <dgm:t>
        <a:bodyPr/>
        <a:lstStyle/>
        <a:p>
          <a:pPr algn="just"/>
          <a:r>
            <a:rPr lang="ru-RU" sz="1000" b="1" u="none" dirty="0" smtClean="0">
              <a:uFillTx/>
            </a:rPr>
            <a:t>обеспечения равных возможностей для полноценного развития каждого ребенка в период дошкольного детства;</a:t>
          </a:r>
          <a:endParaRPr lang="ru-RU" sz="1000" b="1" u="none" dirty="0">
            <a:uFillTx/>
          </a:endParaRPr>
        </a:p>
      </dgm:t>
    </dgm:pt>
    <dgm:pt modelId="{06A61627-73D7-492E-BEEE-900B7500FA27}" type="parTrans" cxnId="{C15BB0D6-A81E-4E21-A53C-92ACFC79D560}">
      <dgm:prSet/>
      <dgm:spPr/>
      <dgm:t>
        <a:bodyPr/>
        <a:lstStyle/>
        <a:p>
          <a:endParaRPr lang="ru-RU"/>
        </a:p>
      </dgm:t>
    </dgm:pt>
    <dgm:pt modelId="{21D3B82E-903E-4C12-9CD5-1AB663301B78}" type="sibTrans" cxnId="{C15BB0D6-A81E-4E21-A53C-92ACFC79D560}">
      <dgm:prSet/>
      <dgm:spPr/>
      <dgm:t>
        <a:bodyPr/>
        <a:lstStyle/>
        <a:p>
          <a:endParaRPr lang="ru-RU"/>
        </a:p>
      </dgm:t>
    </dgm:pt>
    <dgm:pt modelId="{ADB89E9F-269C-4830-9790-3A24312CF911}">
      <dgm:prSet custT="1"/>
      <dgm:spPr/>
      <dgm:t>
        <a:bodyPr/>
        <a:lstStyle/>
        <a:p>
          <a:pPr algn="just"/>
          <a:r>
            <a:rPr lang="ru-RU" sz="1000" b="1" u="none" dirty="0" smtClean="0">
              <a:uFillTx/>
            </a:rPr>
            <a:t>Создание благоприятных условий развития детей в соответствии с их возрастными и индивидуальными особенностями и склонностями;</a:t>
          </a:r>
          <a:endParaRPr lang="ru-RU" sz="1000" b="1" u="none" dirty="0">
            <a:uFillTx/>
          </a:endParaRPr>
        </a:p>
      </dgm:t>
    </dgm:pt>
    <dgm:pt modelId="{ADED2316-C61C-4891-9680-63F67EA81302}" type="parTrans" cxnId="{4EEDCF62-3845-4545-A17B-2417095FE5B1}">
      <dgm:prSet/>
      <dgm:spPr/>
      <dgm:t>
        <a:bodyPr/>
        <a:lstStyle/>
        <a:p>
          <a:endParaRPr lang="ru-RU"/>
        </a:p>
      </dgm:t>
    </dgm:pt>
    <dgm:pt modelId="{3747642C-13B1-4AD0-BFEF-DD2C63AEB59F}" type="sibTrans" cxnId="{4EEDCF62-3845-4545-A17B-2417095FE5B1}">
      <dgm:prSet/>
      <dgm:spPr/>
      <dgm:t>
        <a:bodyPr/>
        <a:lstStyle/>
        <a:p>
          <a:endParaRPr lang="ru-RU"/>
        </a:p>
      </dgm:t>
    </dgm:pt>
    <dgm:pt modelId="{A2A3842C-12BE-4590-947D-B4048353DE8E}">
      <dgm:prSet custT="1"/>
      <dgm:spPr/>
      <dgm:t>
        <a:bodyPr/>
        <a:lstStyle/>
        <a:p>
          <a:pPr algn="just"/>
          <a:r>
            <a:rPr lang="ru-RU" sz="1000" b="1" u="none" dirty="0" smtClean="0">
              <a:uFillTx/>
            </a:rPr>
            <a:t>объединения обучения и воспитания в целостный образовательный процесс на основе духовно-нравственных и </a:t>
          </a:r>
          <a:r>
            <a:rPr lang="ru-RU" sz="1000" b="1" u="none" dirty="0" err="1" smtClean="0">
              <a:uFillTx/>
            </a:rPr>
            <a:t>социокультурных</a:t>
          </a:r>
          <a:r>
            <a:rPr lang="ru-RU" sz="1000" b="1" u="none" dirty="0" smtClean="0">
              <a:uFillTx/>
            </a:rPr>
            <a:t> ценностей и принятых в обществе правил и норм поведения в интересах человека, семьи, общества; </a:t>
          </a:r>
          <a:endParaRPr lang="ru-RU" sz="1000" b="1" u="none" dirty="0">
            <a:uFillTx/>
          </a:endParaRPr>
        </a:p>
      </dgm:t>
    </dgm:pt>
    <dgm:pt modelId="{2E56A9D8-9EC6-48CB-89C5-EDEA76D6A195}" type="parTrans" cxnId="{1B33DC96-E373-4FF0-B8D4-8F56AD3DC353}">
      <dgm:prSet/>
      <dgm:spPr/>
      <dgm:t>
        <a:bodyPr/>
        <a:lstStyle/>
        <a:p>
          <a:endParaRPr lang="ru-RU"/>
        </a:p>
      </dgm:t>
    </dgm:pt>
    <dgm:pt modelId="{833D5424-8CCF-42FF-9E9D-4B0943A76465}" type="sibTrans" cxnId="{1B33DC96-E373-4FF0-B8D4-8F56AD3DC353}">
      <dgm:prSet/>
      <dgm:spPr/>
      <dgm:t>
        <a:bodyPr/>
        <a:lstStyle/>
        <a:p>
          <a:endParaRPr lang="ru-RU"/>
        </a:p>
      </dgm:t>
    </dgm:pt>
    <dgm:pt modelId="{EC338B03-AF71-451D-BB38-1974A8F129C0}">
      <dgm:prSet custT="1"/>
      <dgm:spPr/>
      <dgm:t>
        <a:bodyPr/>
        <a:lstStyle/>
        <a:p>
          <a:pPr algn="just"/>
          <a:r>
            <a:rPr lang="ru-RU" sz="1000" b="1" u="none" dirty="0" smtClean="0">
              <a:uFillTx/>
            </a:rPr>
            <a:t>обеспечения вариативности и разнообразия организационных форм дошкольного образования,  </a:t>
          </a:r>
          <a:endParaRPr lang="ru-RU" sz="1000" b="1" u="none" dirty="0">
            <a:uFillTx/>
          </a:endParaRPr>
        </a:p>
      </dgm:t>
    </dgm:pt>
    <dgm:pt modelId="{EFD9B921-DDCE-416C-A827-86DAA57F65E8}" type="parTrans" cxnId="{25770877-5774-41D5-8C2C-0B31EF360631}">
      <dgm:prSet/>
      <dgm:spPr/>
      <dgm:t>
        <a:bodyPr/>
        <a:lstStyle/>
        <a:p>
          <a:endParaRPr lang="ru-RU"/>
        </a:p>
      </dgm:t>
    </dgm:pt>
    <dgm:pt modelId="{C6C395A0-CFC3-483D-8E0A-15874E9FB943}" type="sibTrans" cxnId="{25770877-5774-41D5-8C2C-0B31EF360631}">
      <dgm:prSet/>
      <dgm:spPr/>
      <dgm:t>
        <a:bodyPr/>
        <a:lstStyle/>
        <a:p>
          <a:endParaRPr lang="ru-RU"/>
        </a:p>
      </dgm:t>
    </dgm:pt>
    <dgm:pt modelId="{B8B3BF61-010F-4154-A862-9F284AFC2BD4}">
      <dgm:prSet custT="1"/>
      <dgm:spPr/>
      <dgm:t>
        <a:bodyPr/>
        <a:lstStyle/>
        <a:p>
          <a:pPr algn="just"/>
          <a:r>
            <a:rPr lang="ru-RU" sz="1000" b="1" u="none" dirty="0" smtClean="0">
              <a:uFillTx/>
            </a:rPr>
            <a:t>формирования </a:t>
          </a:r>
          <a:r>
            <a:rPr lang="ru-RU" sz="1000" b="1" u="none" dirty="0" err="1" smtClean="0">
              <a:uFillTx/>
            </a:rPr>
            <a:t>социокультурной</a:t>
          </a:r>
          <a:r>
            <a:rPr lang="ru-RU" sz="1000" b="1" u="none" dirty="0" smtClean="0">
              <a:uFillTx/>
            </a:rPr>
            <a:t> среды, соответствующей возрастным, индивидуальным, психологическим и физиологическим особенностям детей; </a:t>
          </a:r>
          <a:endParaRPr lang="ru-RU" sz="1000" b="1" u="none" dirty="0">
            <a:uFillTx/>
          </a:endParaRPr>
        </a:p>
      </dgm:t>
    </dgm:pt>
    <dgm:pt modelId="{1A180C3D-473B-4025-B2D9-390966E0104C}" type="parTrans" cxnId="{F04B09FC-CD9C-4CDC-B662-FACF5F505398}">
      <dgm:prSet/>
      <dgm:spPr/>
      <dgm:t>
        <a:bodyPr/>
        <a:lstStyle/>
        <a:p>
          <a:endParaRPr lang="ru-RU"/>
        </a:p>
      </dgm:t>
    </dgm:pt>
    <dgm:pt modelId="{DF26199C-04FE-4E8B-AFDA-53806518F203}" type="sibTrans" cxnId="{F04B09FC-CD9C-4CDC-B662-FACF5F505398}">
      <dgm:prSet/>
      <dgm:spPr/>
      <dgm:t>
        <a:bodyPr/>
        <a:lstStyle/>
        <a:p>
          <a:endParaRPr lang="ru-RU"/>
        </a:p>
      </dgm:t>
    </dgm:pt>
    <dgm:pt modelId="{42FB690C-7434-4B35-A67D-AD2B07F56C37}">
      <dgm:prSet custT="1"/>
      <dgm:spPr/>
      <dgm:t>
        <a:bodyPr/>
        <a:lstStyle/>
        <a:p>
          <a:pPr algn="just"/>
          <a:r>
            <a:rPr lang="ru-RU" sz="1000" b="1" u="none" dirty="0" smtClean="0">
              <a:uFillTx/>
            </a:rPr>
            <a:t>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 </a:t>
          </a:r>
          <a:endParaRPr lang="ru-RU" sz="1000" b="1" u="none" dirty="0">
            <a:uFillTx/>
          </a:endParaRPr>
        </a:p>
      </dgm:t>
    </dgm:pt>
    <dgm:pt modelId="{1C9F0DD9-CEE9-4654-B1CA-3970EDF3E9B6}" type="parTrans" cxnId="{02C5C70D-790D-40F3-BF39-8C8A20C15CB5}">
      <dgm:prSet/>
      <dgm:spPr/>
      <dgm:t>
        <a:bodyPr/>
        <a:lstStyle/>
        <a:p>
          <a:endParaRPr lang="ru-RU"/>
        </a:p>
      </dgm:t>
    </dgm:pt>
    <dgm:pt modelId="{7CCB46EB-AC13-411E-868E-6990C4EFF4D6}" type="sibTrans" cxnId="{02C5C70D-790D-40F3-BF39-8C8A20C15CB5}">
      <dgm:prSet/>
      <dgm:spPr/>
      <dgm:t>
        <a:bodyPr/>
        <a:lstStyle/>
        <a:p>
          <a:endParaRPr lang="ru-RU"/>
        </a:p>
      </dgm:t>
    </dgm:pt>
    <dgm:pt modelId="{A6AAF0DD-8297-46B1-8189-8DF1AFBD8988}">
      <dgm:prSet custT="1"/>
      <dgm:spPr/>
      <dgm:t>
        <a:bodyPr/>
        <a:lstStyle/>
        <a:p>
          <a:pPr algn="just"/>
          <a:r>
            <a:rPr lang="ru-RU" sz="1000" b="1" u="none" dirty="0" smtClean="0">
              <a:uFillTx/>
            </a:rPr>
            <a:t>создание современной развивающей предметно-пространственной среды,</a:t>
          </a:r>
          <a:endParaRPr lang="ru-RU" sz="1000" b="1" u="none" dirty="0">
            <a:uFillTx/>
          </a:endParaRPr>
        </a:p>
      </dgm:t>
    </dgm:pt>
    <dgm:pt modelId="{211FED8E-ECEC-4BD5-A81D-3FFBED156D44}" type="parTrans" cxnId="{91C3386E-038A-4E26-93EA-8FF6BEAC26B5}">
      <dgm:prSet/>
      <dgm:spPr/>
      <dgm:t>
        <a:bodyPr/>
        <a:lstStyle/>
        <a:p>
          <a:endParaRPr lang="ru-RU"/>
        </a:p>
      </dgm:t>
    </dgm:pt>
    <dgm:pt modelId="{FB9557AF-0B66-4176-8D30-19E787C9F186}" type="sibTrans" cxnId="{91C3386E-038A-4E26-93EA-8FF6BEAC26B5}">
      <dgm:prSet/>
      <dgm:spPr/>
      <dgm:t>
        <a:bodyPr/>
        <a:lstStyle/>
        <a:p>
          <a:endParaRPr lang="ru-RU"/>
        </a:p>
      </dgm:t>
    </dgm:pt>
    <dgm:pt modelId="{7EC3E8D6-ECCF-4601-8168-F173B50EDC25}">
      <dgm:prSet custT="1"/>
      <dgm:spPr/>
      <dgm:t>
        <a:bodyPr/>
        <a:lstStyle/>
        <a:p>
          <a:pPr algn="just"/>
          <a:r>
            <a:rPr lang="ru-RU" sz="1000" b="1" u="none" dirty="0" smtClean="0">
              <a:uFillTx/>
            </a:rPr>
            <a:t>осуществление лечебно-коррекционной работы, направленной на компенсацию отклонений физического и психического развития, предупреждение вторичных и последующих отклонений развития. </a:t>
          </a:r>
          <a:endParaRPr lang="ru-RU" sz="1000" b="1" u="none" dirty="0">
            <a:uFillTx/>
          </a:endParaRPr>
        </a:p>
      </dgm:t>
    </dgm:pt>
    <dgm:pt modelId="{9E880B79-0D05-4E72-92D6-AA2368912927}" type="parTrans" cxnId="{0C214379-1A3D-4FC1-9934-0E5969260E2D}">
      <dgm:prSet/>
      <dgm:spPr/>
      <dgm:t>
        <a:bodyPr/>
        <a:lstStyle/>
        <a:p>
          <a:endParaRPr lang="ru-RU"/>
        </a:p>
      </dgm:t>
    </dgm:pt>
    <dgm:pt modelId="{0E477493-7A70-4DEF-92FC-520BE7AA427B}" type="sibTrans" cxnId="{0C214379-1A3D-4FC1-9934-0E5969260E2D}">
      <dgm:prSet/>
      <dgm:spPr/>
      <dgm:t>
        <a:bodyPr/>
        <a:lstStyle/>
        <a:p>
          <a:endParaRPr lang="ru-RU"/>
        </a:p>
      </dgm:t>
    </dgm:pt>
    <dgm:pt modelId="{87D8D50C-4436-4334-A930-445AA5D36EDC}" type="pres">
      <dgm:prSet presAssocID="{130C33D4-C10F-49D6-A0D0-C0C2AD97B3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308B2-DF52-4C3B-922B-9A3862A88D58}" type="pres">
      <dgm:prSet presAssocID="{257C05BD-CCE5-4904-8C87-DFB9DA87DE28}" presName="linNode" presStyleCnt="0"/>
      <dgm:spPr/>
    </dgm:pt>
    <dgm:pt modelId="{80206F85-7817-4FBE-A7D1-DB3357D5D517}" type="pres">
      <dgm:prSet presAssocID="{257C05BD-CCE5-4904-8C87-DFB9DA87DE28}" presName="parentText" presStyleLbl="node1" presStyleIdx="0" presStyleCnt="2" custScaleX="79277" custScaleY="1903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57C0B-E562-443A-95E0-854E82C27B01}" type="pres">
      <dgm:prSet presAssocID="{257C05BD-CCE5-4904-8C87-DFB9DA87DE28}" presName="descendantText" presStyleLbl="alignAccFollowNode1" presStyleIdx="0" presStyleCnt="2" custScaleX="221526" custScaleY="218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39E42-9847-42A7-9620-017956D4FFBB}" type="pres">
      <dgm:prSet presAssocID="{C86A0086-DE7B-4E20-9AA3-5E36B666B8AE}" presName="sp" presStyleCnt="0"/>
      <dgm:spPr/>
    </dgm:pt>
    <dgm:pt modelId="{375FB060-9109-4734-9068-1274F1B0BB10}" type="pres">
      <dgm:prSet presAssocID="{B4DBEDD2-4186-4E72-BD8C-846585F32533}" presName="linNode" presStyleCnt="0"/>
      <dgm:spPr/>
    </dgm:pt>
    <dgm:pt modelId="{ABD00E76-FECD-404B-803A-D7F3F799B1F8}" type="pres">
      <dgm:prSet presAssocID="{B4DBEDD2-4186-4E72-BD8C-846585F32533}" presName="parentText" presStyleLbl="node1" presStyleIdx="1" presStyleCnt="2" custScaleX="56403" custScaleY="4268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B7F72-8059-46C2-98D3-B99F7925EECE}" type="pres">
      <dgm:prSet presAssocID="{B4DBEDD2-4186-4E72-BD8C-846585F32533}" presName="descendantText" presStyleLbl="alignAccFollowNode1" presStyleIdx="1" presStyleCnt="2" custScaleX="154941" custScaleY="511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7BC3A-FFBA-4869-B244-98F5F5E85CE9}" srcId="{257C05BD-CCE5-4904-8C87-DFB9DA87DE28}" destId="{4A977152-2C6E-4C81-A262-1541139C107F}" srcOrd="0" destOrd="0" parTransId="{62998F2A-3673-4CCE-92F6-4F66EFBA31EB}" sibTransId="{93F4F695-54CA-40FE-AAF3-BBE6ED34807F}"/>
    <dgm:cxn modelId="{399BCE17-F575-4832-911F-AAF45795213C}" type="presOf" srcId="{4A977152-2C6E-4C81-A262-1541139C107F}" destId="{FE057C0B-E562-443A-95E0-854E82C27B01}" srcOrd="0" destOrd="0" presId="urn:microsoft.com/office/officeart/2005/8/layout/vList5"/>
    <dgm:cxn modelId="{B610550E-12C7-43D9-82EB-9E38BD0D803E}" srcId="{130C33D4-C10F-49D6-A0D0-C0C2AD97B334}" destId="{B4DBEDD2-4186-4E72-BD8C-846585F32533}" srcOrd="1" destOrd="0" parTransId="{DAFB6908-B838-4CA6-B7BE-6F0F84CAE1B7}" sibTransId="{974A6CCA-C36F-4A9A-93F8-71FFC1E1D705}"/>
    <dgm:cxn modelId="{02C5C70D-790D-40F3-BF39-8C8A20C15CB5}" srcId="{B4DBEDD2-4186-4E72-BD8C-846585F32533}" destId="{42FB690C-7434-4B35-A67D-AD2B07F56C37}" srcOrd="7" destOrd="0" parTransId="{1C9F0DD9-CEE9-4654-B1CA-3970EDF3E9B6}" sibTransId="{7CCB46EB-AC13-411E-868E-6990C4EFF4D6}"/>
    <dgm:cxn modelId="{E59F46F3-0E4C-4C63-9577-A7509748A793}" type="presOf" srcId="{A03F1FE9-F764-49B8-9ABD-374252AFB0A8}" destId="{F28B7F72-8059-46C2-98D3-B99F7925EECE}" srcOrd="0" destOrd="0" presId="urn:microsoft.com/office/officeart/2005/8/layout/vList5"/>
    <dgm:cxn modelId="{B283C909-3239-4F04-B495-9D80E24BF808}" type="presOf" srcId="{540992DF-F3E9-46AF-B9DA-CD5EF7C6876D}" destId="{F28B7F72-8059-46C2-98D3-B99F7925EECE}" srcOrd="0" destOrd="2" presId="urn:microsoft.com/office/officeart/2005/8/layout/vList5"/>
    <dgm:cxn modelId="{1B33DC96-E373-4FF0-B8D4-8F56AD3DC353}" srcId="{B4DBEDD2-4186-4E72-BD8C-846585F32533}" destId="{A2A3842C-12BE-4590-947D-B4048353DE8E}" srcOrd="4" destOrd="0" parTransId="{2E56A9D8-9EC6-48CB-89C5-EDEA76D6A195}" sibTransId="{833D5424-8CCF-42FF-9E9D-4B0943A76465}"/>
    <dgm:cxn modelId="{334D4666-07A0-4DD3-B877-1E4CD2CF62C2}" type="presOf" srcId="{7EC3E8D6-ECCF-4601-8168-F173B50EDC25}" destId="{F28B7F72-8059-46C2-98D3-B99F7925EECE}" srcOrd="0" destOrd="9" presId="urn:microsoft.com/office/officeart/2005/8/layout/vList5"/>
    <dgm:cxn modelId="{50A26CE8-7685-4B24-9CC2-334D8F62D3CB}" type="presOf" srcId="{130C33D4-C10F-49D6-A0D0-C0C2AD97B334}" destId="{87D8D50C-4436-4334-A930-445AA5D36EDC}" srcOrd="0" destOrd="0" presId="urn:microsoft.com/office/officeart/2005/8/layout/vList5"/>
    <dgm:cxn modelId="{3C497A57-54C8-48B6-B606-1FCDFC68AE0F}" type="presOf" srcId="{A6AAF0DD-8297-46B1-8189-8DF1AFBD8988}" destId="{F28B7F72-8059-46C2-98D3-B99F7925EECE}" srcOrd="0" destOrd="8" presId="urn:microsoft.com/office/officeart/2005/8/layout/vList5"/>
    <dgm:cxn modelId="{4EEDCF62-3845-4545-A17B-2417095FE5B1}" srcId="{B4DBEDD2-4186-4E72-BD8C-846585F32533}" destId="{ADB89E9F-269C-4830-9790-3A24312CF911}" srcOrd="3" destOrd="0" parTransId="{ADED2316-C61C-4891-9680-63F67EA81302}" sibTransId="{3747642C-13B1-4AD0-BFEF-DD2C63AEB59F}"/>
    <dgm:cxn modelId="{F0754471-CDE6-46DA-90CE-150C0E0CCE9D}" srcId="{B4DBEDD2-4186-4E72-BD8C-846585F32533}" destId="{A03F1FE9-F764-49B8-9ABD-374252AFB0A8}" srcOrd="0" destOrd="0" parTransId="{9B60C83C-6381-4B16-BB22-920CC6486666}" sibTransId="{D2E2133E-BD6A-4C48-9E78-7833785AA90A}"/>
    <dgm:cxn modelId="{D3954B5F-EB3D-468E-A5A6-44930A364145}" type="presOf" srcId="{91A3D53E-B506-4E49-9D8E-5DA08EB4471F}" destId="{F28B7F72-8059-46C2-98D3-B99F7925EECE}" srcOrd="0" destOrd="1" presId="urn:microsoft.com/office/officeart/2005/8/layout/vList5"/>
    <dgm:cxn modelId="{C15BB0D6-A81E-4E21-A53C-92ACFC79D560}" srcId="{B4DBEDD2-4186-4E72-BD8C-846585F32533}" destId="{540992DF-F3E9-46AF-B9DA-CD5EF7C6876D}" srcOrd="2" destOrd="0" parTransId="{06A61627-73D7-492E-BEEE-900B7500FA27}" sibTransId="{21D3B82E-903E-4C12-9CD5-1AB663301B78}"/>
    <dgm:cxn modelId="{0C214379-1A3D-4FC1-9934-0E5969260E2D}" srcId="{B4DBEDD2-4186-4E72-BD8C-846585F32533}" destId="{7EC3E8D6-ECCF-4601-8168-F173B50EDC25}" srcOrd="9" destOrd="0" parTransId="{9E880B79-0D05-4E72-92D6-AA2368912927}" sibTransId="{0E477493-7A70-4DEF-92FC-520BE7AA427B}"/>
    <dgm:cxn modelId="{8B1C4CDF-A891-4DB0-86B2-AA097A4946E0}" type="presOf" srcId="{ADB89E9F-269C-4830-9790-3A24312CF911}" destId="{F28B7F72-8059-46C2-98D3-B99F7925EECE}" srcOrd="0" destOrd="3" presId="urn:microsoft.com/office/officeart/2005/8/layout/vList5"/>
    <dgm:cxn modelId="{25770877-5774-41D5-8C2C-0B31EF360631}" srcId="{B4DBEDD2-4186-4E72-BD8C-846585F32533}" destId="{EC338B03-AF71-451D-BB38-1974A8F129C0}" srcOrd="5" destOrd="0" parTransId="{EFD9B921-DDCE-416C-A827-86DAA57F65E8}" sibTransId="{C6C395A0-CFC3-483D-8E0A-15874E9FB943}"/>
    <dgm:cxn modelId="{91C3386E-038A-4E26-93EA-8FF6BEAC26B5}" srcId="{B4DBEDD2-4186-4E72-BD8C-846585F32533}" destId="{A6AAF0DD-8297-46B1-8189-8DF1AFBD8988}" srcOrd="8" destOrd="0" parTransId="{211FED8E-ECEC-4BD5-A81D-3FFBED156D44}" sibTransId="{FB9557AF-0B66-4176-8D30-19E787C9F186}"/>
    <dgm:cxn modelId="{101A73EF-52A9-4228-8567-2A482FB80B4E}" type="presOf" srcId="{EC338B03-AF71-451D-BB38-1974A8F129C0}" destId="{F28B7F72-8059-46C2-98D3-B99F7925EECE}" srcOrd="0" destOrd="5" presId="urn:microsoft.com/office/officeart/2005/8/layout/vList5"/>
    <dgm:cxn modelId="{F617DFD3-A095-4B88-B06D-BBB2E301E8C0}" type="presOf" srcId="{B4DBEDD2-4186-4E72-BD8C-846585F32533}" destId="{ABD00E76-FECD-404B-803A-D7F3F799B1F8}" srcOrd="0" destOrd="0" presId="urn:microsoft.com/office/officeart/2005/8/layout/vList5"/>
    <dgm:cxn modelId="{C70C5903-C76E-4527-9F31-35238E185CBA}" type="presOf" srcId="{257C05BD-CCE5-4904-8C87-DFB9DA87DE28}" destId="{80206F85-7817-4FBE-A7D1-DB3357D5D517}" srcOrd="0" destOrd="0" presId="urn:microsoft.com/office/officeart/2005/8/layout/vList5"/>
    <dgm:cxn modelId="{DE5B7356-243F-44AE-A782-60CDD55B0D72}" type="presOf" srcId="{42FB690C-7434-4B35-A67D-AD2B07F56C37}" destId="{F28B7F72-8059-46C2-98D3-B99F7925EECE}" srcOrd="0" destOrd="7" presId="urn:microsoft.com/office/officeart/2005/8/layout/vList5"/>
    <dgm:cxn modelId="{27785F98-F389-4C46-AC67-F0E7AFC9DAFE}" srcId="{130C33D4-C10F-49D6-A0D0-C0C2AD97B334}" destId="{257C05BD-CCE5-4904-8C87-DFB9DA87DE28}" srcOrd="0" destOrd="0" parTransId="{5617C072-DAED-4256-A42A-C087F6671325}" sibTransId="{C86A0086-DE7B-4E20-9AA3-5E36B666B8AE}"/>
    <dgm:cxn modelId="{B8038840-FFCF-4635-971D-FE101A3838E0}" type="presOf" srcId="{A2A3842C-12BE-4590-947D-B4048353DE8E}" destId="{F28B7F72-8059-46C2-98D3-B99F7925EECE}" srcOrd="0" destOrd="4" presId="urn:microsoft.com/office/officeart/2005/8/layout/vList5"/>
    <dgm:cxn modelId="{AE9839DC-6943-4B67-9D25-3839F9A1D167}" type="presOf" srcId="{B8B3BF61-010F-4154-A862-9F284AFC2BD4}" destId="{F28B7F72-8059-46C2-98D3-B99F7925EECE}" srcOrd="0" destOrd="6" presId="urn:microsoft.com/office/officeart/2005/8/layout/vList5"/>
    <dgm:cxn modelId="{F04B09FC-CD9C-4CDC-B662-FACF5F505398}" srcId="{B4DBEDD2-4186-4E72-BD8C-846585F32533}" destId="{B8B3BF61-010F-4154-A862-9F284AFC2BD4}" srcOrd="6" destOrd="0" parTransId="{1A180C3D-473B-4025-B2D9-390966E0104C}" sibTransId="{DF26199C-04FE-4E8B-AFDA-53806518F203}"/>
    <dgm:cxn modelId="{2609283B-976D-4603-A826-C73F58429B5E}" srcId="{B4DBEDD2-4186-4E72-BD8C-846585F32533}" destId="{91A3D53E-B506-4E49-9D8E-5DA08EB4471F}" srcOrd="1" destOrd="0" parTransId="{A30DDE32-ACBE-4D85-A324-C3C2B37F6A48}" sibTransId="{C5D10953-B841-4A8A-BAA5-F53EF594A00C}"/>
    <dgm:cxn modelId="{50B18EA6-4FA6-42E4-A5E7-2B47BF35C116}" type="presParOf" srcId="{87D8D50C-4436-4334-A930-445AA5D36EDC}" destId="{2D1308B2-DF52-4C3B-922B-9A3862A88D58}" srcOrd="0" destOrd="0" presId="urn:microsoft.com/office/officeart/2005/8/layout/vList5"/>
    <dgm:cxn modelId="{8FD7E4B6-947A-40E3-ABE1-20C21161E4D5}" type="presParOf" srcId="{2D1308B2-DF52-4C3B-922B-9A3862A88D58}" destId="{80206F85-7817-4FBE-A7D1-DB3357D5D517}" srcOrd="0" destOrd="0" presId="urn:microsoft.com/office/officeart/2005/8/layout/vList5"/>
    <dgm:cxn modelId="{D7B1A661-6FEE-49D9-84EF-641B71DD9F6F}" type="presParOf" srcId="{2D1308B2-DF52-4C3B-922B-9A3862A88D58}" destId="{FE057C0B-E562-443A-95E0-854E82C27B01}" srcOrd="1" destOrd="0" presId="urn:microsoft.com/office/officeart/2005/8/layout/vList5"/>
    <dgm:cxn modelId="{54086218-5E2B-4CBD-813D-D673EB39BF5E}" type="presParOf" srcId="{87D8D50C-4436-4334-A930-445AA5D36EDC}" destId="{13E39E42-9847-42A7-9620-017956D4FFBB}" srcOrd="1" destOrd="0" presId="urn:microsoft.com/office/officeart/2005/8/layout/vList5"/>
    <dgm:cxn modelId="{BDAF48D5-5CEA-4FD9-94B9-B6C7C9DAA3F5}" type="presParOf" srcId="{87D8D50C-4436-4334-A930-445AA5D36EDC}" destId="{375FB060-9109-4734-9068-1274F1B0BB10}" srcOrd="2" destOrd="0" presId="urn:microsoft.com/office/officeart/2005/8/layout/vList5"/>
    <dgm:cxn modelId="{B7DF7FA5-9236-45D2-91D2-F319E1359D21}" type="presParOf" srcId="{375FB060-9109-4734-9068-1274F1B0BB10}" destId="{ABD00E76-FECD-404B-803A-D7F3F799B1F8}" srcOrd="0" destOrd="0" presId="urn:microsoft.com/office/officeart/2005/8/layout/vList5"/>
    <dgm:cxn modelId="{9D971063-1A94-487C-BC26-0E240CE7B23F}" type="presParOf" srcId="{375FB060-9109-4734-9068-1274F1B0BB10}" destId="{F28B7F72-8059-46C2-98D3-B99F7925EE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30AF3D-A292-47E1-9CA1-47A302B673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2E7213-EE16-4E5F-A840-6AB94560A84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Группы компенсирующей направленности для детей с НЗ</a:t>
          </a:r>
          <a:endParaRPr lang="ru-RU" b="1" dirty="0">
            <a:solidFill>
              <a:schemeClr val="tx1"/>
            </a:solidFill>
          </a:endParaRPr>
        </a:p>
      </dgm:t>
    </dgm:pt>
    <dgm:pt modelId="{018F30CC-EF40-4A83-806E-116D8A358C6A}" type="parTrans" cxnId="{E32FCB80-4E8D-4585-A87E-1B1BF56E7307}">
      <dgm:prSet/>
      <dgm:spPr/>
      <dgm:t>
        <a:bodyPr/>
        <a:lstStyle/>
        <a:p>
          <a:endParaRPr lang="ru-RU"/>
        </a:p>
      </dgm:t>
    </dgm:pt>
    <dgm:pt modelId="{1899DD8B-0A57-4685-806E-4F996F579124}" type="sibTrans" cxnId="{E32FCB80-4E8D-4585-A87E-1B1BF56E7307}">
      <dgm:prSet/>
      <dgm:spPr/>
      <dgm:t>
        <a:bodyPr/>
        <a:lstStyle/>
        <a:p>
          <a:endParaRPr lang="ru-RU"/>
        </a:p>
      </dgm:t>
    </dgm:pt>
    <dgm:pt modelId="{52913546-5208-4AD1-A136-53B9FB7DD7A1}">
      <dgm:prSet phldrT="[Текст]"/>
      <dgm:spPr/>
      <dgm:t>
        <a:bodyPr/>
        <a:lstStyle/>
        <a:p>
          <a:r>
            <a:rPr lang="ru-RU" b="1" dirty="0" smtClean="0"/>
            <a:t>5 групп для детей с ограниченными возможностями здоровья, в которых воспитываются 83 ребенка</a:t>
          </a:r>
          <a:endParaRPr lang="ru-RU" b="1" dirty="0"/>
        </a:p>
      </dgm:t>
    </dgm:pt>
    <dgm:pt modelId="{98B3876F-6EA6-4BD6-90B7-CFE49042B233}" type="parTrans" cxnId="{9B3C9F15-F55B-45EE-9D3F-185CB38531EC}">
      <dgm:prSet/>
      <dgm:spPr/>
      <dgm:t>
        <a:bodyPr/>
        <a:lstStyle/>
        <a:p>
          <a:endParaRPr lang="ru-RU"/>
        </a:p>
      </dgm:t>
    </dgm:pt>
    <dgm:pt modelId="{E508C520-98F2-47A4-B291-19DD5B4272AB}" type="sibTrans" cxnId="{9B3C9F15-F55B-45EE-9D3F-185CB38531EC}">
      <dgm:prSet/>
      <dgm:spPr/>
      <dgm:t>
        <a:bodyPr/>
        <a:lstStyle/>
        <a:p>
          <a:endParaRPr lang="ru-RU"/>
        </a:p>
      </dgm:t>
    </dgm:pt>
    <dgm:pt modelId="{446F4DBE-32A1-4869-9BA3-3B27BA3A120E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Лекотека</a:t>
          </a:r>
          <a:r>
            <a:rPr lang="ru-RU" b="1" dirty="0" smtClean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326C810E-EB32-4E14-9B1A-0D79482B01C2}" type="parTrans" cxnId="{52305A3D-DE84-417E-B939-2F616A01010F}">
      <dgm:prSet/>
      <dgm:spPr/>
      <dgm:t>
        <a:bodyPr/>
        <a:lstStyle/>
        <a:p>
          <a:endParaRPr lang="ru-RU"/>
        </a:p>
      </dgm:t>
    </dgm:pt>
    <dgm:pt modelId="{0D4763C1-8BAC-4C80-B4BF-34CA7C1D9FF2}" type="sibTrans" cxnId="{52305A3D-DE84-417E-B939-2F616A01010F}">
      <dgm:prSet/>
      <dgm:spPr/>
      <dgm:t>
        <a:bodyPr/>
        <a:lstStyle/>
        <a:p>
          <a:endParaRPr lang="ru-RU"/>
        </a:p>
      </dgm:t>
    </dgm:pt>
    <dgm:pt modelId="{C6B407AF-8B64-4AA3-A00B-D2E82129C0D9}">
      <dgm:prSet phldrT="[Текст]"/>
      <dgm:spPr/>
      <dgm:t>
        <a:bodyPr/>
        <a:lstStyle/>
        <a:p>
          <a:r>
            <a:rPr lang="ru-RU" b="1" dirty="0" err="1" smtClean="0"/>
            <a:t>Лекотеку</a:t>
          </a:r>
          <a:r>
            <a:rPr lang="ru-RU" b="1" dirty="0" smtClean="0"/>
            <a:t> посещают дети с выраженными нарушениями развития в возрасте от 1 года до 3 лет. Это дети с тяжелыми формами нарушения зрения, опорно-двигательного аппарата, с синдромом Дауна</a:t>
          </a:r>
          <a:endParaRPr lang="ru-RU" b="1" dirty="0"/>
        </a:p>
      </dgm:t>
    </dgm:pt>
    <dgm:pt modelId="{7942C976-615C-40D7-9510-AB4085BF55E5}" type="parTrans" cxnId="{761D7DD5-E69D-4DBA-8365-755A13543404}">
      <dgm:prSet/>
      <dgm:spPr/>
      <dgm:t>
        <a:bodyPr/>
        <a:lstStyle/>
        <a:p>
          <a:endParaRPr lang="ru-RU"/>
        </a:p>
      </dgm:t>
    </dgm:pt>
    <dgm:pt modelId="{FB451385-3C27-4E32-B3AC-F103AD7FF99E}" type="sibTrans" cxnId="{761D7DD5-E69D-4DBA-8365-755A13543404}">
      <dgm:prSet/>
      <dgm:spPr/>
      <dgm:t>
        <a:bodyPr/>
        <a:lstStyle/>
        <a:p>
          <a:endParaRPr lang="ru-RU"/>
        </a:p>
      </dgm:t>
    </dgm:pt>
    <dgm:pt modelId="{4FB68ABD-7402-44EF-8F11-99B996924C8C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Группы кратковременного пребывания «Особый ребенок</a:t>
          </a:r>
          <a:r>
            <a:rPr lang="ru-RU" dirty="0" smtClean="0">
              <a:solidFill>
                <a:schemeClr val="tx1"/>
              </a:solidFill>
            </a:rPr>
            <a:t>»</a:t>
          </a:r>
          <a:endParaRPr lang="ru-RU" dirty="0">
            <a:solidFill>
              <a:schemeClr val="tx1"/>
            </a:solidFill>
          </a:endParaRPr>
        </a:p>
      </dgm:t>
    </dgm:pt>
    <dgm:pt modelId="{FC65B6E9-5E9F-4914-BE8F-2418713ADFB5}" type="parTrans" cxnId="{093389F7-0DFF-406E-A419-729EF204D238}">
      <dgm:prSet/>
      <dgm:spPr/>
      <dgm:t>
        <a:bodyPr/>
        <a:lstStyle/>
        <a:p>
          <a:endParaRPr lang="ru-RU"/>
        </a:p>
      </dgm:t>
    </dgm:pt>
    <dgm:pt modelId="{14CFAC0D-D9BA-454B-9212-B4C173D49483}" type="sibTrans" cxnId="{093389F7-0DFF-406E-A419-729EF204D238}">
      <dgm:prSet/>
      <dgm:spPr/>
      <dgm:t>
        <a:bodyPr/>
        <a:lstStyle/>
        <a:p>
          <a:endParaRPr lang="ru-RU"/>
        </a:p>
      </dgm:t>
    </dgm:pt>
    <dgm:pt modelId="{FF519F48-63EC-4323-8BC6-E04C0AE229C3}">
      <dgm:prSet/>
      <dgm:spPr/>
      <dgm:t>
        <a:bodyPr/>
        <a:lstStyle/>
        <a:p>
          <a:r>
            <a:rPr lang="ru-RU" b="1" dirty="0" smtClean="0"/>
            <a:t>Для детей с выраженными нарушениями развития в возрасте от 3 до 7 лет, не имеющие возможности посещать дошкольные образовательные организации в режиме полного дня</a:t>
          </a:r>
          <a:endParaRPr lang="ru-RU" b="1" dirty="0"/>
        </a:p>
      </dgm:t>
    </dgm:pt>
    <dgm:pt modelId="{3A293A90-04DA-4C81-9FD0-74980EC2A456}" type="parTrans" cxnId="{B54C1311-D4EB-4AF1-95D4-EB7A30BA61FB}">
      <dgm:prSet/>
      <dgm:spPr/>
      <dgm:t>
        <a:bodyPr/>
        <a:lstStyle/>
        <a:p>
          <a:endParaRPr lang="ru-RU"/>
        </a:p>
      </dgm:t>
    </dgm:pt>
    <dgm:pt modelId="{019B9264-0EE9-49D0-A6B6-B66DF318A97B}" type="sibTrans" cxnId="{B54C1311-D4EB-4AF1-95D4-EB7A30BA61FB}">
      <dgm:prSet/>
      <dgm:spPr/>
      <dgm:t>
        <a:bodyPr/>
        <a:lstStyle/>
        <a:p>
          <a:endParaRPr lang="ru-RU"/>
        </a:p>
      </dgm:t>
    </dgm:pt>
    <dgm:pt modelId="{73E3EFDB-DE95-486C-8DDB-758DA17E2573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Консультативная служба (консультативный пункт)</a:t>
          </a:r>
          <a:endParaRPr lang="ru-RU" b="1" dirty="0">
            <a:solidFill>
              <a:schemeClr val="tx1"/>
            </a:solidFill>
          </a:endParaRPr>
        </a:p>
      </dgm:t>
    </dgm:pt>
    <dgm:pt modelId="{43A75B33-19AE-4826-B448-25FCD314BD0E}" type="parTrans" cxnId="{CDD46609-8190-4A85-B437-6DAC91D2C26B}">
      <dgm:prSet/>
      <dgm:spPr/>
      <dgm:t>
        <a:bodyPr/>
        <a:lstStyle/>
        <a:p>
          <a:endParaRPr lang="ru-RU"/>
        </a:p>
      </dgm:t>
    </dgm:pt>
    <dgm:pt modelId="{B89998C8-222C-49CD-A0D8-2CDE75994C03}" type="sibTrans" cxnId="{CDD46609-8190-4A85-B437-6DAC91D2C26B}">
      <dgm:prSet/>
      <dgm:spPr/>
      <dgm:t>
        <a:bodyPr/>
        <a:lstStyle/>
        <a:p>
          <a:endParaRPr lang="ru-RU"/>
        </a:p>
      </dgm:t>
    </dgm:pt>
    <dgm:pt modelId="{057019A5-54A3-42A8-890C-AB746C0009A5}">
      <dgm:prSet/>
      <dgm:spPr/>
      <dgm:t>
        <a:bodyPr/>
        <a:lstStyle/>
        <a:p>
          <a:r>
            <a:rPr lang="ru-RU" b="1" dirty="0" smtClean="0"/>
            <a:t>Работает консультативная служба, оказывающая помощь детям и родителям:                                                                                                              - диагностика состояния и уровня развития ребенка  -  психологическая поддержка       родителей  - помощь в выборе маршрута развития ребенка </a:t>
          </a:r>
          <a:r>
            <a:rPr lang="ru-RU" dirty="0" smtClean="0"/>
            <a:t>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ru-RU" dirty="0"/>
        </a:p>
      </dgm:t>
    </dgm:pt>
    <dgm:pt modelId="{47C53D76-0EE1-435E-BB0E-91C820B25619}" type="parTrans" cxnId="{15C19DFD-0604-4DB3-87A8-6375B87C4CB0}">
      <dgm:prSet/>
      <dgm:spPr/>
      <dgm:t>
        <a:bodyPr/>
        <a:lstStyle/>
        <a:p>
          <a:endParaRPr lang="ru-RU"/>
        </a:p>
      </dgm:t>
    </dgm:pt>
    <dgm:pt modelId="{0DDDEF21-5DA7-4949-B6C0-82435477725A}" type="sibTrans" cxnId="{15C19DFD-0604-4DB3-87A8-6375B87C4CB0}">
      <dgm:prSet/>
      <dgm:spPr/>
      <dgm:t>
        <a:bodyPr/>
        <a:lstStyle/>
        <a:p>
          <a:endParaRPr lang="ru-RU"/>
        </a:p>
      </dgm:t>
    </dgm:pt>
    <dgm:pt modelId="{963AF0AD-CFC2-44FB-A028-3089412678FC}">
      <dgm:prSet/>
      <dgm:spPr/>
      <dgm:t>
        <a:bodyPr/>
        <a:lstStyle/>
        <a:p>
          <a:endParaRPr lang="ru-RU" dirty="0"/>
        </a:p>
      </dgm:t>
    </dgm:pt>
    <dgm:pt modelId="{068E1CF2-7ADE-485A-82A7-C8675578F40F}" type="parTrans" cxnId="{DA68342F-582A-4ECA-A094-8355EE8D25AC}">
      <dgm:prSet/>
      <dgm:spPr/>
      <dgm:t>
        <a:bodyPr/>
        <a:lstStyle/>
        <a:p>
          <a:endParaRPr lang="ru-RU"/>
        </a:p>
      </dgm:t>
    </dgm:pt>
    <dgm:pt modelId="{DD903DE5-FB29-4C59-AEA4-023ADA3AD12F}" type="sibTrans" cxnId="{DA68342F-582A-4ECA-A094-8355EE8D25AC}">
      <dgm:prSet/>
      <dgm:spPr/>
      <dgm:t>
        <a:bodyPr/>
        <a:lstStyle/>
        <a:p>
          <a:endParaRPr lang="ru-RU"/>
        </a:p>
      </dgm:t>
    </dgm:pt>
    <dgm:pt modelId="{3885E6BC-96AB-447A-BC12-515338FB5974}" type="pres">
      <dgm:prSet presAssocID="{EC30AF3D-A292-47E1-9CA1-47A302B673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8C3F72-7B30-4940-9CD7-AE67456873BE}" type="pres">
      <dgm:prSet presAssocID="{782E7213-EE16-4E5F-A840-6AB94560A84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3D8C6-BC05-47EA-B440-6FE6E3CA225F}" type="pres">
      <dgm:prSet presAssocID="{782E7213-EE16-4E5F-A840-6AB94560A84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2108A-66E7-49DE-9375-A57E6D8BCF26}" type="pres">
      <dgm:prSet presAssocID="{446F4DBE-32A1-4869-9BA3-3B27BA3A12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F9218-216D-41CE-94A8-EC896D51B2F6}" type="pres">
      <dgm:prSet presAssocID="{446F4DBE-32A1-4869-9BA3-3B27BA3A120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E1DAE-3355-4B20-83FE-D2CB74941522}" type="pres">
      <dgm:prSet presAssocID="{4FB68ABD-7402-44EF-8F11-99B996924C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353FD-9486-4B79-B399-1A07965C1046}" type="pres">
      <dgm:prSet presAssocID="{4FB68ABD-7402-44EF-8F11-99B996924C8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97E65-734B-4EE9-B19E-2B9B245890D5}" type="pres">
      <dgm:prSet presAssocID="{73E3EFDB-DE95-486C-8DDB-758DA17E257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ED026-18DF-46A5-9965-2A4FECB5FA5B}" type="pres">
      <dgm:prSet presAssocID="{73E3EFDB-DE95-486C-8DDB-758DA17E257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C1311-D4EB-4AF1-95D4-EB7A30BA61FB}" srcId="{4FB68ABD-7402-44EF-8F11-99B996924C8C}" destId="{FF519F48-63EC-4323-8BC6-E04C0AE229C3}" srcOrd="0" destOrd="0" parTransId="{3A293A90-04DA-4C81-9FD0-74980EC2A456}" sibTransId="{019B9264-0EE9-49D0-A6B6-B66DF318A97B}"/>
    <dgm:cxn modelId="{9B3C9F15-F55B-45EE-9D3F-185CB38531EC}" srcId="{782E7213-EE16-4E5F-A840-6AB94560A849}" destId="{52913546-5208-4AD1-A136-53B9FB7DD7A1}" srcOrd="0" destOrd="0" parTransId="{98B3876F-6EA6-4BD6-90B7-CFE49042B233}" sibTransId="{E508C520-98F2-47A4-B291-19DD5B4272AB}"/>
    <dgm:cxn modelId="{C0A4D934-4F07-4346-99DD-5C896879D940}" type="presOf" srcId="{73E3EFDB-DE95-486C-8DDB-758DA17E2573}" destId="{EFE97E65-734B-4EE9-B19E-2B9B245890D5}" srcOrd="0" destOrd="0" presId="urn:microsoft.com/office/officeart/2005/8/layout/vList2"/>
    <dgm:cxn modelId="{6E7DA9D3-6D91-4325-9F07-D770021EF30B}" type="presOf" srcId="{C6B407AF-8B64-4AA3-A00B-D2E82129C0D9}" destId="{56EF9218-216D-41CE-94A8-EC896D51B2F6}" srcOrd="0" destOrd="0" presId="urn:microsoft.com/office/officeart/2005/8/layout/vList2"/>
    <dgm:cxn modelId="{CDD46609-8190-4A85-B437-6DAC91D2C26B}" srcId="{EC30AF3D-A292-47E1-9CA1-47A302B673AF}" destId="{73E3EFDB-DE95-486C-8DDB-758DA17E2573}" srcOrd="3" destOrd="0" parTransId="{43A75B33-19AE-4826-B448-25FCD314BD0E}" sibTransId="{B89998C8-222C-49CD-A0D8-2CDE75994C03}"/>
    <dgm:cxn modelId="{07709E75-CCBD-4560-97A1-22EC2C4137C4}" type="presOf" srcId="{963AF0AD-CFC2-44FB-A028-3089412678FC}" destId="{C7BED026-18DF-46A5-9965-2A4FECB5FA5B}" srcOrd="0" destOrd="1" presId="urn:microsoft.com/office/officeart/2005/8/layout/vList2"/>
    <dgm:cxn modelId="{093389F7-0DFF-406E-A419-729EF204D238}" srcId="{EC30AF3D-A292-47E1-9CA1-47A302B673AF}" destId="{4FB68ABD-7402-44EF-8F11-99B996924C8C}" srcOrd="2" destOrd="0" parTransId="{FC65B6E9-5E9F-4914-BE8F-2418713ADFB5}" sibTransId="{14CFAC0D-D9BA-454B-9212-B4C173D49483}"/>
    <dgm:cxn modelId="{B7784CEB-6BFA-4641-8A5F-9FC98C24E49C}" type="presOf" srcId="{52913546-5208-4AD1-A136-53B9FB7DD7A1}" destId="{5E93D8C6-BC05-47EA-B440-6FE6E3CA225F}" srcOrd="0" destOrd="0" presId="urn:microsoft.com/office/officeart/2005/8/layout/vList2"/>
    <dgm:cxn modelId="{23370F4F-3B1B-4DAB-A23B-13D14C6C0C9E}" type="presOf" srcId="{EC30AF3D-A292-47E1-9CA1-47A302B673AF}" destId="{3885E6BC-96AB-447A-BC12-515338FB5974}" srcOrd="0" destOrd="0" presId="urn:microsoft.com/office/officeart/2005/8/layout/vList2"/>
    <dgm:cxn modelId="{15C19DFD-0604-4DB3-87A8-6375B87C4CB0}" srcId="{73E3EFDB-DE95-486C-8DDB-758DA17E2573}" destId="{057019A5-54A3-42A8-890C-AB746C0009A5}" srcOrd="0" destOrd="0" parTransId="{47C53D76-0EE1-435E-BB0E-91C820B25619}" sibTransId="{0DDDEF21-5DA7-4949-B6C0-82435477725A}"/>
    <dgm:cxn modelId="{761D7DD5-E69D-4DBA-8365-755A13543404}" srcId="{446F4DBE-32A1-4869-9BA3-3B27BA3A120E}" destId="{C6B407AF-8B64-4AA3-A00B-D2E82129C0D9}" srcOrd="0" destOrd="0" parTransId="{7942C976-615C-40D7-9510-AB4085BF55E5}" sibTransId="{FB451385-3C27-4E32-B3AC-F103AD7FF99E}"/>
    <dgm:cxn modelId="{52305A3D-DE84-417E-B939-2F616A01010F}" srcId="{EC30AF3D-A292-47E1-9CA1-47A302B673AF}" destId="{446F4DBE-32A1-4869-9BA3-3B27BA3A120E}" srcOrd="1" destOrd="0" parTransId="{326C810E-EB32-4E14-9B1A-0D79482B01C2}" sibTransId="{0D4763C1-8BAC-4C80-B4BF-34CA7C1D9FF2}"/>
    <dgm:cxn modelId="{DA68342F-582A-4ECA-A094-8355EE8D25AC}" srcId="{73E3EFDB-DE95-486C-8DDB-758DA17E2573}" destId="{963AF0AD-CFC2-44FB-A028-3089412678FC}" srcOrd="1" destOrd="0" parTransId="{068E1CF2-7ADE-485A-82A7-C8675578F40F}" sibTransId="{DD903DE5-FB29-4C59-AEA4-023ADA3AD12F}"/>
    <dgm:cxn modelId="{61AF6ED0-DD5F-401D-A6C9-A4C1762C4A46}" type="presOf" srcId="{782E7213-EE16-4E5F-A840-6AB94560A849}" destId="{978C3F72-7B30-4940-9CD7-AE67456873BE}" srcOrd="0" destOrd="0" presId="urn:microsoft.com/office/officeart/2005/8/layout/vList2"/>
    <dgm:cxn modelId="{31D6389F-F308-4595-AD00-15F43C6F45CE}" type="presOf" srcId="{446F4DBE-32A1-4869-9BA3-3B27BA3A120E}" destId="{8922108A-66E7-49DE-9375-A57E6D8BCF26}" srcOrd="0" destOrd="0" presId="urn:microsoft.com/office/officeart/2005/8/layout/vList2"/>
    <dgm:cxn modelId="{BF203C90-04D0-49CA-A964-8E3109BB5A7C}" type="presOf" srcId="{057019A5-54A3-42A8-890C-AB746C0009A5}" destId="{C7BED026-18DF-46A5-9965-2A4FECB5FA5B}" srcOrd="0" destOrd="0" presId="urn:microsoft.com/office/officeart/2005/8/layout/vList2"/>
    <dgm:cxn modelId="{D754F1AD-688B-4C84-9D29-4796A9F9A062}" type="presOf" srcId="{FF519F48-63EC-4323-8BC6-E04C0AE229C3}" destId="{5A5353FD-9486-4B79-B399-1A07965C1046}" srcOrd="0" destOrd="0" presId="urn:microsoft.com/office/officeart/2005/8/layout/vList2"/>
    <dgm:cxn modelId="{95C5A8AE-664C-4707-BF1E-5552BE766165}" type="presOf" srcId="{4FB68ABD-7402-44EF-8F11-99B996924C8C}" destId="{71DE1DAE-3355-4B20-83FE-D2CB74941522}" srcOrd="0" destOrd="0" presId="urn:microsoft.com/office/officeart/2005/8/layout/vList2"/>
    <dgm:cxn modelId="{E32FCB80-4E8D-4585-A87E-1B1BF56E7307}" srcId="{EC30AF3D-A292-47E1-9CA1-47A302B673AF}" destId="{782E7213-EE16-4E5F-A840-6AB94560A849}" srcOrd="0" destOrd="0" parTransId="{018F30CC-EF40-4A83-806E-116D8A358C6A}" sibTransId="{1899DD8B-0A57-4685-806E-4F996F579124}"/>
    <dgm:cxn modelId="{39E588C3-E823-4F12-AC69-7C417C644505}" type="presParOf" srcId="{3885E6BC-96AB-447A-BC12-515338FB5974}" destId="{978C3F72-7B30-4940-9CD7-AE67456873BE}" srcOrd="0" destOrd="0" presId="urn:microsoft.com/office/officeart/2005/8/layout/vList2"/>
    <dgm:cxn modelId="{335D48B2-AC8A-48B2-9454-E3A6009A7E65}" type="presParOf" srcId="{3885E6BC-96AB-447A-BC12-515338FB5974}" destId="{5E93D8C6-BC05-47EA-B440-6FE6E3CA225F}" srcOrd="1" destOrd="0" presId="urn:microsoft.com/office/officeart/2005/8/layout/vList2"/>
    <dgm:cxn modelId="{BD88241C-4B91-4B3D-9D9E-84BCF6FFB451}" type="presParOf" srcId="{3885E6BC-96AB-447A-BC12-515338FB5974}" destId="{8922108A-66E7-49DE-9375-A57E6D8BCF26}" srcOrd="2" destOrd="0" presId="urn:microsoft.com/office/officeart/2005/8/layout/vList2"/>
    <dgm:cxn modelId="{1E0491FE-6F0C-44D0-A264-5B99E8C4F594}" type="presParOf" srcId="{3885E6BC-96AB-447A-BC12-515338FB5974}" destId="{56EF9218-216D-41CE-94A8-EC896D51B2F6}" srcOrd="3" destOrd="0" presId="urn:microsoft.com/office/officeart/2005/8/layout/vList2"/>
    <dgm:cxn modelId="{75000605-439B-4B7A-8C09-CCD04BE4DD96}" type="presParOf" srcId="{3885E6BC-96AB-447A-BC12-515338FB5974}" destId="{71DE1DAE-3355-4B20-83FE-D2CB74941522}" srcOrd="4" destOrd="0" presId="urn:microsoft.com/office/officeart/2005/8/layout/vList2"/>
    <dgm:cxn modelId="{356AFAA8-AE5B-46AC-84CC-B15B070C1761}" type="presParOf" srcId="{3885E6BC-96AB-447A-BC12-515338FB5974}" destId="{5A5353FD-9486-4B79-B399-1A07965C1046}" srcOrd="5" destOrd="0" presId="urn:microsoft.com/office/officeart/2005/8/layout/vList2"/>
    <dgm:cxn modelId="{C1AFBDF9-96F2-42FD-B76A-88D52684A08C}" type="presParOf" srcId="{3885E6BC-96AB-447A-BC12-515338FB5974}" destId="{EFE97E65-734B-4EE9-B19E-2B9B245890D5}" srcOrd="6" destOrd="0" presId="urn:microsoft.com/office/officeart/2005/8/layout/vList2"/>
    <dgm:cxn modelId="{DA1E2403-C9BB-4B10-999F-DE82851BEE15}" type="presParOf" srcId="{3885E6BC-96AB-447A-BC12-515338FB5974}" destId="{C7BED026-18DF-46A5-9965-2A4FECB5FA5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625CBB-7C7E-4681-BDEF-7E6DB4A41F79}">
      <dsp:nvSpPr>
        <dsp:cNvPr id="0" name=""/>
        <dsp:cNvSpPr/>
      </dsp:nvSpPr>
      <dsp:spPr>
        <a:xfrm>
          <a:off x="2762" y="3398"/>
          <a:ext cx="8224074" cy="14749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</a:rPr>
            <a:t>Адаптированная основная образовательная программа  МОУ</a:t>
          </a:r>
          <a:endParaRPr lang="ru-RU" sz="3400" b="1" kern="1200" dirty="0">
            <a:solidFill>
              <a:schemeClr val="tx1"/>
            </a:solidFill>
          </a:endParaRPr>
        </a:p>
      </dsp:txBody>
      <dsp:txXfrm>
        <a:off x="2762" y="3398"/>
        <a:ext cx="8224074" cy="1474970"/>
      </dsp:txXfrm>
    </dsp:sp>
    <dsp:sp modelId="{981185F7-522A-4FAA-8FDA-24E609E6B38A}">
      <dsp:nvSpPr>
        <dsp:cNvPr id="0" name=""/>
        <dsp:cNvSpPr/>
      </dsp:nvSpPr>
      <dsp:spPr>
        <a:xfrm>
          <a:off x="10789" y="1594258"/>
          <a:ext cx="8208020" cy="14749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"/>
                <a:satMod val="100000"/>
              </a:schemeClr>
            </a:gs>
            <a:gs pos="68000">
              <a:schemeClr val="accent5">
                <a:tint val="77000"/>
                <a:satMod val="100000"/>
              </a:schemeClr>
            </a:gs>
            <a:gs pos="81000">
              <a:schemeClr val="accent5">
                <a:tint val="79000"/>
                <a:satMod val="100000"/>
              </a:schemeClr>
            </a:gs>
            <a:gs pos="86000">
              <a:schemeClr val="accent5">
                <a:tint val="73000"/>
                <a:satMod val="100000"/>
              </a:schemeClr>
            </a:gs>
            <a:gs pos="100000">
              <a:schemeClr val="accent5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Примерная основная образовательная программа дошкольного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Адаптированная основная образовательная программа для детей  с </a:t>
          </a:r>
          <a:r>
            <a:rPr lang="ru-RU" sz="1400" b="1" kern="1200" dirty="0" err="1" smtClean="0"/>
            <a:t>амблиопией</a:t>
          </a:r>
          <a:r>
            <a:rPr lang="ru-RU" sz="1400" b="1" kern="1200" dirty="0" smtClean="0"/>
            <a:t> и косоглазием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Адаптированная основная образовательная программа для слабовидящих детей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Адаптированная основная образовательная программа для слепых детей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789" y="1594258"/>
        <a:ext cx="8208020" cy="1474970"/>
      </dsp:txXfrm>
    </dsp:sp>
    <dsp:sp modelId="{9524E29B-21BA-4183-9CEA-8181BCFB94E6}">
      <dsp:nvSpPr>
        <dsp:cNvPr id="0" name=""/>
        <dsp:cNvSpPr/>
      </dsp:nvSpPr>
      <dsp:spPr>
        <a:xfrm>
          <a:off x="26797" y="3185118"/>
          <a:ext cx="5776584" cy="124236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Комплексная программа «Детство»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26797" y="3185118"/>
        <a:ext cx="5776584" cy="1242367"/>
      </dsp:txXfrm>
    </dsp:sp>
    <dsp:sp modelId="{2208A005-9073-4D0B-8AA0-BBD060D182A9}">
      <dsp:nvSpPr>
        <dsp:cNvPr id="0" name=""/>
        <dsp:cNvSpPr/>
      </dsp:nvSpPr>
      <dsp:spPr>
        <a:xfrm>
          <a:off x="26797" y="4543376"/>
          <a:ext cx="5776584" cy="123214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Коррекционные программы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6797" y="4543376"/>
        <a:ext cx="5776584" cy="1232146"/>
      </dsp:txXfrm>
    </dsp:sp>
    <dsp:sp modelId="{96D11314-1F4F-4554-AE49-E57BD473CDD4}">
      <dsp:nvSpPr>
        <dsp:cNvPr id="0" name=""/>
        <dsp:cNvSpPr/>
      </dsp:nvSpPr>
      <dsp:spPr>
        <a:xfrm>
          <a:off x="6045998" y="3185118"/>
          <a:ext cx="2156803" cy="267699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Парциальные программы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«Я, ты, мы».</a:t>
          </a:r>
          <a:r>
            <a:rPr lang="ru-RU" sz="1300" kern="1200" dirty="0" smtClean="0">
              <a:solidFill>
                <a:schemeClr val="tx1"/>
              </a:solidFill>
            </a:rPr>
            <a:t> Автор-составитель: О.Л. Князева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«Основы безопасности детей дошкольного возраста».</a:t>
          </a:r>
          <a:r>
            <a:rPr lang="ru-RU" sz="1300" b="0" kern="1200" dirty="0" smtClean="0">
              <a:solidFill>
                <a:schemeClr val="tx1"/>
              </a:solidFill>
            </a:rPr>
            <a:t> Авторы: Н.Н. Авдеева, О.Л. Князева, Р.Б. </a:t>
          </a:r>
          <a:r>
            <a:rPr lang="ru-RU" sz="1300" b="0" kern="1200" dirty="0" err="1" smtClean="0">
              <a:solidFill>
                <a:schemeClr val="tx1"/>
              </a:solidFill>
            </a:rPr>
            <a:t>Стеркина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6045998" y="3185118"/>
        <a:ext cx="2156803" cy="26769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057C0B-E562-443A-95E0-854E82C27B01}">
      <dsp:nvSpPr>
        <dsp:cNvPr id="0" name=""/>
        <dsp:cNvSpPr/>
      </dsp:nvSpPr>
      <dsp:spPr>
        <a:xfrm rot="5400000">
          <a:off x="4300010" y="-2817860"/>
          <a:ext cx="1308569" cy="70634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обеспечение развития личности детей дошкольного возраста с ОВЗ (детей с нарушениями зрения) в различных видах общения и деятельности с учётом их возрастных и индивидуальных психофизических особенностей; создание благоприятных условий для полноценного проживания ребенком дошкольного детства, формирование основ базовой культуры личности, адаптация к жизни в современном обществе, формирование предпосылок к учебной деятельности, обеспечение безопасности жизнедеятельности дошкольника. </a:t>
          </a:r>
          <a:endParaRPr lang="ru-RU" sz="1100" b="1" kern="1200" dirty="0"/>
        </a:p>
      </dsp:txBody>
      <dsp:txXfrm rot="5400000">
        <a:off x="4300010" y="-2817860"/>
        <a:ext cx="1308569" cy="7063462"/>
      </dsp:txXfrm>
    </dsp:sp>
    <dsp:sp modelId="{80206F85-7817-4FBE-A7D1-DB3357D5D517}">
      <dsp:nvSpPr>
        <dsp:cNvPr id="0" name=""/>
        <dsp:cNvSpPr/>
      </dsp:nvSpPr>
      <dsp:spPr>
        <a:xfrm>
          <a:off x="684" y="1263"/>
          <a:ext cx="1421879" cy="1425214"/>
        </a:xfrm>
        <a:prstGeom prst="roundRect">
          <a:avLst/>
        </a:prstGeom>
        <a:gradFill rotWithShape="1">
          <a:gsLst>
            <a:gs pos="0">
              <a:schemeClr val="accent2">
                <a:tint val="1000"/>
                <a:satMod val="100000"/>
              </a:schemeClr>
            </a:gs>
            <a:gs pos="68000">
              <a:schemeClr val="accent2">
                <a:tint val="77000"/>
                <a:satMod val="100000"/>
              </a:schemeClr>
            </a:gs>
            <a:gs pos="81000">
              <a:schemeClr val="accent2">
                <a:tint val="79000"/>
                <a:satMod val="100000"/>
              </a:schemeClr>
            </a:gs>
            <a:gs pos="86000">
              <a:schemeClr val="accent2">
                <a:tint val="73000"/>
                <a:satMod val="100000"/>
              </a:schemeClr>
            </a:gs>
            <a:gs pos="100000">
              <a:schemeClr val="accent2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Цель</a:t>
          </a:r>
          <a:endParaRPr lang="ru-RU" sz="2400" kern="1200" dirty="0"/>
        </a:p>
      </dsp:txBody>
      <dsp:txXfrm>
        <a:off x="684" y="1263"/>
        <a:ext cx="1421879" cy="1425214"/>
      </dsp:txXfrm>
    </dsp:sp>
    <dsp:sp modelId="{F28B7F72-8059-46C2-98D3-B99F7925EECE}">
      <dsp:nvSpPr>
        <dsp:cNvPr id="0" name=""/>
        <dsp:cNvSpPr/>
      </dsp:nvSpPr>
      <dsp:spPr>
        <a:xfrm rot="5400000">
          <a:off x="3438141" y="-463692"/>
          <a:ext cx="3064597" cy="70516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none" kern="1200" dirty="0" smtClean="0">
              <a:uFillTx/>
            </a:rPr>
            <a:t>создание благоприятных условий развития слабовидящих детей в соответствии с их возрастными и индивидуальными психофизическими особенностями;</a:t>
          </a:r>
          <a:r>
            <a:rPr lang="ru-RU" sz="1000" b="1" i="1" u="none" kern="1200" dirty="0" smtClean="0">
              <a:uFillTx/>
            </a:rPr>
            <a:t> </a:t>
          </a:r>
          <a:endParaRPr lang="ru-RU" sz="1000" b="1" kern="1200" dirty="0"/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none" kern="1200" dirty="0" smtClean="0">
              <a:uFillTx/>
            </a:rPr>
            <a:t>охрана и укрепление физического и психического здоровья детей, в том числе их эмоционального благополучия; </a:t>
          </a:r>
          <a:endParaRPr lang="ru-RU" sz="1000" b="1" u="none" kern="1200" dirty="0">
            <a:uFillTx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none" kern="1200" dirty="0" smtClean="0">
              <a:uFillTx/>
            </a:rPr>
            <a:t>обеспечения равных возможностей для полноценного развития каждого ребенка в период дошкольного детства;</a:t>
          </a:r>
          <a:endParaRPr lang="ru-RU" sz="1000" b="1" u="none" kern="1200" dirty="0">
            <a:uFillTx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none" kern="1200" dirty="0" smtClean="0">
              <a:uFillTx/>
            </a:rPr>
            <a:t>Создание благоприятных условий развития детей в соответствии с их возрастными и индивидуальными особенностями и склонностями;</a:t>
          </a:r>
          <a:endParaRPr lang="ru-RU" sz="1000" b="1" u="none" kern="1200" dirty="0">
            <a:uFillTx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none" kern="1200" dirty="0" smtClean="0">
              <a:uFillTx/>
            </a:rPr>
            <a:t>объединения обучения и воспитания в целостный образовательный процесс на основе духовно-нравственных и </a:t>
          </a:r>
          <a:r>
            <a:rPr lang="ru-RU" sz="1000" b="1" u="none" kern="1200" dirty="0" err="1" smtClean="0">
              <a:uFillTx/>
            </a:rPr>
            <a:t>социокультурных</a:t>
          </a:r>
          <a:r>
            <a:rPr lang="ru-RU" sz="1000" b="1" u="none" kern="1200" dirty="0" smtClean="0">
              <a:uFillTx/>
            </a:rPr>
            <a:t> ценностей и принятых в обществе правил и норм поведения в интересах человека, семьи, общества; </a:t>
          </a:r>
          <a:endParaRPr lang="ru-RU" sz="1000" b="1" u="none" kern="1200" dirty="0">
            <a:uFillTx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none" kern="1200" dirty="0" smtClean="0">
              <a:uFillTx/>
            </a:rPr>
            <a:t>обеспечения вариативности и разнообразия организационных форм дошкольного образования,  </a:t>
          </a:r>
          <a:endParaRPr lang="ru-RU" sz="1000" b="1" u="none" kern="1200" dirty="0">
            <a:uFillTx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none" kern="1200" dirty="0" smtClean="0">
              <a:uFillTx/>
            </a:rPr>
            <a:t>формирования </a:t>
          </a:r>
          <a:r>
            <a:rPr lang="ru-RU" sz="1000" b="1" u="none" kern="1200" dirty="0" err="1" smtClean="0">
              <a:uFillTx/>
            </a:rPr>
            <a:t>социокультурной</a:t>
          </a:r>
          <a:r>
            <a:rPr lang="ru-RU" sz="1000" b="1" u="none" kern="1200" dirty="0" smtClean="0">
              <a:uFillTx/>
            </a:rPr>
            <a:t> среды, соответствующей возрастным, индивидуальным, психологическим и физиологическим особенностям детей; </a:t>
          </a:r>
          <a:endParaRPr lang="ru-RU" sz="1000" b="1" u="none" kern="1200" dirty="0">
            <a:uFillTx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none" kern="1200" dirty="0" smtClean="0">
              <a:uFillTx/>
            </a:rPr>
            <a:t>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 </a:t>
          </a:r>
          <a:endParaRPr lang="ru-RU" sz="1000" b="1" u="none" kern="1200" dirty="0">
            <a:uFillTx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none" kern="1200" dirty="0" smtClean="0">
              <a:uFillTx/>
            </a:rPr>
            <a:t>создание современной развивающей предметно-пространственной среды,</a:t>
          </a:r>
          <a:endParaRPr lang="ru-RU" sz="1000" b="1" u="none" kern="1200" dirty="0">
            <a:uFillTx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u="none" kern="1200" dirty="0" smtClean="0">
              <a:uFillTx/>
            </a:rPr>
            <a:t>осуществление лечебно-коррекционной работы, направленной на компенсацию отклонений физического и психического развития, предупреждение вторичных и последующих отклонений развития. </a:t>
          </a:r>
          <a:endParaRPr lang="ru-RU" sz="1000" b="1" u="none" kern="1200" dirty="0">
            <a:uFillTx/>
          </a:endParaRPr>
        </a:p>
      </dsp:txBody>
      <dsp:txXfrm rot="5400000">
        <a:off x="3438141" y="-463692"/>
        <a:ext cx="3064597" cy="7051637"/>
      </dsp:txXfrm>
    </dsp:sp>
    <dsp:sp modelId="{ABD00E76-FECD-404B-803A-D7F3F799B1F8}">
      <dsp:nvSpPr>
        <dsp:cNvPr id="0" name=""/>
        <dsp:cNvSpPr/>
      </dsp:nvSpPr>
      <dsp:spPr>
        <a:xfrm>
          <a:off x="684" y="1463921"/>
          <a:ext cx="1443937" cy="3196410"/>
        </a:xfrm>
        <a:prstGeom prst="roundRect">
          <a:avLst/>
        </a:prstGeom>
        <a:gradFill rotWithShape="1">
          <a:gsLst>
            <a:gs pos="0">
              <a:schemeClr val="accent5">
                <a:tint val="1000"/>
                <a:satMod val="100000"/>
              </a:schemeClr>
            </a:gs>
            <a:gs pos="68000">
              <a:schemeClr val="accent5">
                <a:tint val="77000"/>
                <a:satMod val="100000"/>
              </a:schemeClr>
            </a:gs>
            <a:gs pos="81000">
              <a:schemeClr val="accent5">
                <a:tint val="79000"/>
                <a:satMod val="100000"/>
              </a:schemeClr>
            </a:gs>
            <a:gs pos="86000">
              <a:schemeClr val="accent5">
                <a:tint val="73000"/>
                <a:satMod val="100000"/>
              </a:schemeClr>
            </a:gs>
            <a:gs pos="100000">
              <a:schemeClr val="accent5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Задачи</a:t>
          </a:r>
          <a:endParaRPr lang="ru-RU" sz="2400" kern="1200" dirty="0"/>
        </a:p>
      </dsp:txBody>
      <dsp:txXfrm>
        <a:off x="684" y="1463921"/>
        <a:ext cx="1443937" cy="31964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8C3F72-7B30-4940-9CD7-AE67456873BE}">
      <dsp:nvSpPr>
        <dsp:cNvPr id="0" name=""/>
        <dsp:cNvSpPr/>
      </dsp:nvSpPr>
      <dsp:spPr>
        <a:xfrm>
          <a:off x="0" y="9906"/>
          <a:ext cx="8229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Группы компенсирующей направленности для детей с НЗ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9906"/>
        <a:ext cx="8229600" cy="431730"/>
      </dsp:txXfrm>
    </dsp:sp>
    <dsp:sp modelId="{5E93D8C6-BC05-47EA-B440-6FE6E3CA225F}">
      <dsp:nvSpPr>
        <dsp:cNvPr id="0" name=""/>
        <dsp:cNvSpPr/>
      </dsp:nvSpPr>
      <dsp:spPr>
        <a:xfrm>
          <a:off x="0" y="441636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5 групп для детей с ограниченными возможностями здоровья, в которых воспитываются 83 ребенка</a:t>
          </a:r>
          <a:endParaRPr lang="ru-RU" sz="1400" b="1" kern="1200" dirty="0"/>
        </a:p>
      </dsp:txBody>
      <dsp:txXfrm>
        <a:off x="0" y="441636"/>
        <a:ext cx="8229600" cy="447120"/>
      </dsp:txXfrm>
    </dsp:sp>
    <dsp:sp modelId="{8922108A-66E7-49DE-9375-A57E6D8BCF26}">
      <dsp:nvSpPr>
        <dsp:cNvPr id="0" name=""/>
        <dsp:cNvSpPr/>
      </dsp:nvSpPr>
      <dsp:spPr>
        <a:xfrm>
          <a:off x="0" y="888756"/>
          <a:ext cx="8229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Лекотека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888756"/>
        <a:ext cx="8229600" cy="431730"/>
      </dsp:txXfrm>
    </dsp:sp>
    <dsp:sp modelId="{56EF9218-216D-41CE-94A8-EC896D51B2F6}">
      <dsp:nvSpPr>
        <dsp:cNvPr id="0" name=""/>
        <dsp:cNvSpPr/>
      </dsp:nvSpPr>
      <dsp:spPr>
        <a:xfrm>
          <a:off x="0" y="1320486"/>
          <a:ext cx="8229600" cy="65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err="1" smtClean="0"/>
            <a:t>Лекотеку</a:t>
          </a:r>
          <a:r>
            <a:rPr lang="ru-RU" sz="1400" b="1" kern="1200" dirty="0" smtClean="0"/>
            <a:t> посещают дети с выраженными нарушениями развития в возрасте от 1 года до 3 лет. Это дети с тяжелыми формами нарушения зрения, опорно-двигательного аппарата, с синдромом Дауна</a:t>
          </a:r>
          <a:endParaRPr lang="ru-RU" sz="1400" b="1" kern="1200" dirty="0"/>
        </a:p>
      </dsp:txBody>
      <dsp:txXfrm>
        <a:off x="0" y="1320486"/>
        <a:ext cx="8229600" cy="652050"/>
      </dsp:txXfrm>
    </dsp:sp>
    <dsp:sp modelId="{71DE1DAE-3355-4B20-83FE-D2CB74941522}">
      <dsp:nvSpPr>
        <dsp:cNvPr id="0" name=""/>
        <dsp:cNvSpPr/>
      </dsp:nvSpPr>
      <dsp:spPr>
        <a:xfrm>
          <a:off x="0" y="1972536"/>
          <a:ext cx="8229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Группы кратковременного пребывания «Особый ребенок</a:t>
          </a:r>
          <a:r>
            <a:rPr lang="ru-RU" sz="1800" kern="1200" dirty="0" smtClean="0">
              <a:solidFill>
                <a:schemeClr val="tx1"/>
              </a:solidFill>
            </a:rPr>
            <a:t>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1972536"/>
        <a:ext cx="8229600" cy="431730"/>
      </dsp:txXfrm>
    </dsp:sp>
    <dsp:sp modelId="{5A5353FD-9486-4B79-B399-1A07965C1046}">
      <dsp:nvSpPr>
        <dsp:cNvPr id="0" name=""/>
        <dsp:cNvSpPr/>
      </dsp:nvSpPr>
      <dsp:spPr>
        <a:xfrm>
          <a:off x="0" y="2404266"/>
          <a:ext cx="8229600" cy="65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Для детей с выраженными нарушениями развития в возрасте от 3 до 7 лет, не имеющие возможности посещать дошкольные образовательные организации в режиме полного дня</a:t>
          </a:r>
          <a:endParaRPr lang="ru-RU" sz="1400" b="1" kern="1200" dirty="0"/>
        </a:p>
      </dsp:txBody>
      <dsp:txXfrm>
        <a:off x="0" y="2404266"/>
        <a:ext cx="8229600" cy="652050"/>
      </dsp:txXfrm>
    </dsp:sp>
    <dsp:sp modelId="{EFE97E65-734B-4EE9-B19E-2B9B245890D5}">
      <dsp:nvSpPr>
        <dsp:cNvPr id="0" name=""/>
        <dsp:cNvSpPr/>
      </dsp:nvSpPr>
      <dsp:spPr>
        <a:xfrm>
          <a:off x="0" y="3056316"/>
          <a:ext cx="8229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Консультативная служба (консультативный пункт)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3056316"/>
        <a:ext cx="8229600" cy="431730"/>
      </dsp:txXfrm>
    </dsp:sp>
    <dsp:sp modelId="{C7BED026-18DF-46A5-9965-2A4FECB5FA5B}">
      <dsp:nvSpPr>
        <dsp:cNvPr id="0" name=""/>
        <dsp:cNvSpPr/>
      </dsp:nvSpPr>
      <dsp:spPr>
        <a:xfrm>
          <a:off x="0" y="3488046"/>
          <a:ext cx="8229600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smtClean="0"/>
            <a:t>Работает консультативная служба, оказывающая помощь детям и родителям:                                                                                                              - диагностика состояния и уровня развития ребенка  -  психологическая поддержка       родителей  - помощь в выборе маршрута развития ребенка </a:t>
          </a:r>
          <a:r>
            <a:rPr lang="ru-RU" sz="1400" kern="1200" dirty="0" smtClean="0"/>
            <a:t>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/>
        </a:p>
      </dsp:txBody>
      <dsp:txXfrm>
        <a:off x="0" y="3488046"/>
        <a:ext cx="8229600" cy="87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D3F6E-33EF-463E-B56A-D8B9B11BB0B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E4F5B-8FAF-4EAF-AC8B-ECDBEA3BD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52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ФОТО\59842121111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-5071" y="589247"/>
            <a:ext cx="2628790" cy="1971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179512" y="2348880"/>
            <a:ext cx="2988000" cy="576000"/>
          </a:xfrm>
        </p:spPr>
        <p:txBody>
          <a:bodyPr>
            <a:prstTxWarp prst="textPlain">
              <a:avLst/>
            </a:prstTxWarp>
            <a:normAutofit fontScale="4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МОУ </a:t>
            </a:r>
            <a:r>
              <a:rPr lang="ru-RU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детский сад № </a:t>
            </a:r>
            <a:r>
              <a:rPr lang="ru-RU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283</a:t>
            </a:r>
            <a:r>
              <a:rPr lang="ru-RU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611560" y="3140968"/>
            <a:ext cx="4896544" cy="2646878"/>
          </a:xfrm>
          <a:prstGeom prst="flowChartPredefined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ru-RU" b="1" dirty="0" smtClean="0"/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Адаптированная основная образовательная программа</a:t>
            </a:r>
          </a:p>
          <a:p>
            <a:pPr lvl="0" algn="ctr"/>
            <a:endParaRPr lang="ru-RU" b="1" dirty="0" smtClean="0"/>
          </a:p>
          <a:p>
            <a:pPr lvl="0" algn="ctr"/>
            <a:endParaRPr lang="ru-RU" b="1" dirty="0"/>
          </a:p>
        </p:txBody>
      </p:sp>
      <p:pic>
        <p:nvPicPr>
          <p:cNvPr id="8" name="Picture 3" descr="F:\ФОТО\59842121111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172232">
            <a:off x="3932713" y="416316"/>
            <a:ext cx="2672268" cy="26287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" name="Picture 3" descr="F:\ФОТО\59842121111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28184" y="1700808"/>
            <a:ext cx="2586018" cy="25860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323528" y="5229200"/>
            <a:ext cx="2232248" cy="144016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0" name="Picture 3" descr="F:\ФОТО\598421211111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76056" y="4005064"/>
            <a:ext cx="2628790" cy="25860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5" descr="DSCN0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5229200"/>
            <a:ext cx="172819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Горизонтальный свиток 4"/>
          <p:cNvSpPr/>
          <p:nvPr/>
        </p:nvSpPr>
        <p:spPr>
          <a:xfrm>
            <a:off x="1403648" y="116632"/>
            <a:ext cx="7272808" cy="110424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Взаимодействие педагогического коллектива с семьями дошкольников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6093296"/>
            <a:ext cx="3024336" cy="52322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Участие в мастер-классах и занятиях родительского клуба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Содержимое 4" descr="DSCN0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3429000"/>
            <a:ext cx="1944216" cy="1458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5" descr="DSCN03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085184"/>
            <a:ext cx="2097302" cy="1469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5868144" y="6309320"/>
            <a:ext cx="1403648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Участие в проектах</a:t>
            </a: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501008"/>
            <a:ext cx="1324968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10" descr="P10202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221088"/>
            <a:ext cx="172819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4797152"/>
            <a:ext cx="1728192" cy="4387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Дни открытых дверей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E:\МОЕ ФОТО\Неделя психологии 2013\IMG_11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419872" y="4653136"/>
            <a:ext cx="1632181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Содержимое 4" descr="DSCN029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3429000"/>
            <a:ext cx="1656184" cy="1242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Блок-схема: альтернативный процесс 15"/>
          <p:cNvSpPr/>
          <p:nvPr/>
        </p:nvSpPr>
        <p:spPr>
          <a:xfrm>
            <a:off x="179512" y="332656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340768"/>
            <a:ext cx="82809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     </a:t>
            </a:r>
            <a:r>
              <a:rPr lang="ru-RU" sz="1400" b="1" i="1" dirty="0" smtClean="0"/>
              <a:t>Семья </a:t>
            </a:r>
            <a:r>
              <a:rPr lang="ru-RU" sz="1400" b="1" i="1" dirty="0" smtClean="0"/>
              <a:t>является институтом первичной социализации и образования, который оказывает большое влияние на развитие ребенка в младенческом, раннем и дошкольном возрасте. </a:t>
            </a:r>
            <a:endParaRPr lang="ru-RU" sz="1400" b="1" i="1" dirty="0" smtClean="0"/>
          </a:p>
          <a:p>
            <a:pPr algn="just"/>
            <a:r>
              <a:rPr lang="ru-RU" sz="1200" b="1" dirty="0" smtClean="0"/>
              <a:t>Поэтому </a:t>
            </a:r>
            <a:r>
              <a:rPr lang="ru-RU" sz="1200" b="1" dirty="0" smtClean="0"/>
              <a:t>педагогам, реализующим образовательные программы дошкольного образования, необходимо учитывать в своей работе такие факторы, как условия жизни в семье, состав семьи, ее ценности и традиции, а также уважать и признавать способности и достижения родителей(законных представителей) в деле воспитания и развития их детей.  </a:t>
            </a:r>
          </a:p>
          <a:p>
            <a:pPr algn="ctr"/>
            <a:r>
              <a:rPr lang="ru-RU" sz="1400" b="1" dirty="0" smtClean="0"/>
              <a:t>Взаимодействие с семьей в духе партнерства в деле образования и воспитания детей является предпосылкой для обеспечения их полноценного развития. </a:t>
            </a:r>
            <a:endParaRPr lang="ru-RU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403648" y="116632"/>
            <a:ext cx="7272808" cy="1595021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Программа коррекционно-развивающей работы с детьми с ограниченными возможностями здоровья</a:t>
            </a:r>
            <a:endParaRPr lang="ru-RU" sz="2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79512" y="548680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          Коррекционно-развивающая </a:t>
            </a:r>
            <a:r>
              <a:rPr lang="ru-RU" sz="1200" b="1" dirty="0" smtClean="0"/>
              <a:t>работа строится с учетом особых образовательных потребностей детей с ОВЗ и заключений </a:t>
            </a:r>
            <a:r>
              <a:rPr lang="ru-RU" sz="1200" b="1" dirty="0" err="1" smtClean="0"/>
              <a:t>психолого-медико-педагогической</a:t>
            </a:r>
            <a:r>
              <a:rPr lang="ru-RU" sz="1200" b="1" dirty="0" smtClean="0"/>
              <a:t> комиссии. </a:t>
            </a:r>
          </a:p>
          <a:p>
            <a:pPr algn="just"/>
            <a:r>
              <a:rPr lang="ru-RU" sz="1200" b="1" dirty="0" smtClean="0"/>
              <a:t>          Организация </a:t>
            </a:r>
            <a:r>
              <a:rPr lang="ru-RU" sz="1200" b="1" dirty="0" smtClean="0"/>
              <a:t>образовательного процесса в группах направленности предполагает соблюдение следующих позиций:  </a:t>
            </a:r>
          </a:p>
          <a:p>
            <a:pPr lvl="0" algn="just" fontAlgn="base">
              <a:buFont typeface="Wingdings" pitchFamily="2" charset="2"/>
              <a:buChar char="Ø"/>
            </a:pPr>
            <a:r>
              <a:rPr lang="ru-RU" sz="1200" b="1" dirty="0" smtClean="0"/>
              <a:t>  проведения </a:t>
            </a:r>
            <a:r>
              <a:rPr lang="ru-RU" sz="1200" b="1" dirty="0" smtClean="0"/>
              <a:t>и содержание занятий с ребенком с ОВЗ специалистами дошкольной образовательной организации (учителем-логопедом, учителем-дефектологом, педагогом-психологом), воспитателями, педагогами дополнительного образования; </a:t>
            </a:r>
          </a:p>
          <a:p>
            <a:pPr lvl="0" algn="just" fontAlgn="base">
              <a:buFont typeface="Wingdings" pitchFamily="2" charset="2"/>
              <a:buChar char="Ø"/>
            </a:pPr>
            <a:r>
              <a:rPr lang="ru-RU" sz="1200" b="1" dirty="0" smtClean="0"/>
              <a:t>   содержание </a:t>
            </a:r>
            <a:r>
              <a:rPr lang="ru-RU" sz="1200" b="1" dirty="0" smtClean="0"/>
              <a:t>работы </a:t>
            </a:r>
            <a:r>
              <a:rPr lang="ru-RU" sz="1200" b="1" dirty="0" smtClean="0"/>
              <a:t>психолого-педагогического </a:t>
            </a:r>
            <a:r>
              <a:rPr lang="ru-RU" sz="1200" b="1" dirty="0" smtClean="0"/>
              <a:t>консилиума (</a:t>
            </a:r>
            <a:r>
              <a:rPr lang="ru-RU" sz="1200" b="1" dirty="0" err="1" smtClean="0"/>
              <a:t>ППк</a:t>
            </a:r>
            <a:r>
              <a:rPr lang="ru-RU" sz="1200" b="1" dirty="0" smtClean="0"/>
              <a:t>) </a:t>
            </a:r>
            <a:r>
              <a:rPr lang="ru-RU" sz="1200" b="1" dirty="0" smtClean="0"/>
              <a:t>дошкольной образовательной организации. </a:t>
            </a:r>
          </a:p>
          <a:p>
            <a:pPr algn="just"/>
            <a:r>
              <a:rPr lang="ru-RU" sz="1200" b="1" dirty="0" smtClean="0"/>
              <a:t>      Содержание </a:t>
            </a:r>
            <a:r>
              <a:rPr lang="ru-RU" sz="1200" b="1" dirty="0" smtClean="0"/>
              <a:t>коррекционной работы направлено на обеспечение коррекции недостатков в физическом и психическом развитии детей с нарушениями зрения и оказание помощи детям этой категории в освоении основной общеобразовательной программы дошкольного образования. </a:t>
            </a:r>
            <a:endParaRPr lang="ru-RU" sz="1200" b="1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700808"/>
            <a:ext cx="1955569" cy="1466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фотографии 002.jpg"/>
          <p:cNvPicPr>
            <a:picLocks noChangeAspect="1"/>
          </p:cNvPicPr>
          <p:nvPr/>
        </p:nvPicPr>
        <p:blipFill>
          <a:blip r:embed="rId3" cstate="print"/>
          <a:srcRect r="27290" b="23"/>
          <a:stretch>
            <a:fillRect/>
          </a:stretch>
        </p:blipFill>
        <p:spPr>
          <a:xfrm>
            <a:off x="6948264" y="1988840"/>
            <a:ext cx="1440160" cy="1485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фотографии 013.jpg"/>
          <p:cNvPicPr>
            <a:picLocks noChangeAspect="1"/>
          </p:cNvPicPr>
          <p:nvPr/>
        </p:nvPicPr>
        <p:blipFill>
          <a:blip r:embed="rId4" cstate="print"/>
          <a:srcRect l="9940" b="9553"/>
          <a:stretch>
            <a:fillRect/>
          </a:stretch>
        </p:blipFill>
        <p:spPr>
          <a:xfrm>
            <a:off x="4932040" y="2924944"/>
            <a:ext cx="1720808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32308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4677139"/>
            <a:ext cx="140415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Объект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482"/>
          <a:stretch/>
        </p:blipFill>
        <p:spPr>
          <a:xfrm>
            <a:off x="5436096" y="4077072"/>
            <a:ext cx="1514420" cy="1876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Содержимое 5" descr="разв.среда 0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4005064"/>
            <a:ext cx="2232248" cy="1674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внутренняя память 10"/>
          <p:cNvSpPr/>
          <p:nvPr/>
        </p:nvSpPr>
        <p:spPr>
          <a:xfrm>
            <a:off x="5868144" y="5373216"/>
            <a:ext cx="2952328" cy="1156118"/>
          </a:xfrm>
          <a:prstGeom prst="flowChartInternalStorage">
            <a:avLst/>
          </a:prstGeom>
          <a:ln/>
          <a:scene3d>
            <a:camera prst="orthographicFront"/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accent5">
                <a:shade val="30000"/>
                <a:satMod val="150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Психокоррекционное</a:t>
            </a:r>
            <a:r>
              <a:rPr lang="ru-RU" sz="1400" b="1" dirty="0" smtClean="0">
                <a:solidFill>
                  <a:schemeClr val="tx1"/>
                </a:solidFill>
              </a:rPr>
              <a:t> сопровождение слабовидящего ребенка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внутренняя память 7"/>
          <p:cNvSpPr/>
          <p:nvPr/>
        </p:nvSpPr>
        <p:spPr>
          <a:xfrm>
            <a:off x="4499992" y="4725144"/>
            <a:ext cx="2952328" cy="864096"/>
          </a:xfrm>
          <a:prstGeom prst="flowChartInternalStorag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Коррекция нарушений речи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52560" cy="1039427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chemeClr val="tx1"/>
                </a:solidFill>
              </a:rPr>
              <a:t>Направления коррекционной работы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3600400" cy="50405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500" b="1" dirty="0" smtClean="0"/>
              <a:t>     Содержание </a:t>
            </a:r>
            <a:r>
              <a:rPr lang="ru-RU" sz="2500" b="1" dirty="0" smtClean="0"/>
              <a:t>коррекционной работы обеспечивает: </a:t>
            </a:r>
            <a:endParaRPr lang="ru-RU" sz="2500" b="1" dirty="0" smtClean="0"/>
          </a:p>
          <a:p>
            <a:pPr algn="ctr">
              <a:buNone/>
            </a:pPr>
            <a:endParaRPr lang="ru-RU" sz="2500" b="1" dirty="0" smtClean="0"/>
          </a:p>
          <a:p>
            <a:pPr lvl="0" algn="just" fontAlgn="base">
              <a:buFont typeface="Wingdings" pitchFamily="2" charset="2"/>
              <a:buChar char="q"/>
            </a:pPr>
            <a:r>
              <a:rPr lang="ru-RU" b="1" dirty="0" smtClean="0"/>
              <a:t>     Выявление </a:t>
            </a:r>
            <a:r>
              <a:rPr lang="ru-RU" b="1" dirty="0" smtClean="0"/>
              <a:t>особых образовательных потребностей детей с ограниченными возможностями здоровья, обусловленных недостатками в их физическом и психическом развитии; 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ru-RU" b="1" dirty="0" smtClean="0"/>
              <a:t>    Осуществление </a:t>
            </a:r>
            <a:r>
              <a:rPr lang="ru-RU" b="1" dirty="0" smtClean="0"/>
              <a:t>индивидуально ориентированной </a:t>
            </a:r>
            <a:r>
              <a:rPr lang="ru-RU" b="1" dirty="0" err="1" smtClean="0"/>
              <a:t>психолого</a:t>
            </a:r>
            <a:r>
              <a:rPr lang="ru-RU" b="1" dirty="0" smtClean="0"/>
              <a:t> - </a:t>
            </a:r>
            <a:r>
              <a:rPr lang="ru-RU" b="1" dirty="0" err="1" smtClean="0"/>
              <a:t>медико</a:t>
            </a:r>
            <a:r>
              <a:rPr lang="ru-RU" b="1" dirty="0" smtClean="0"/>
              <a:t> педагогической помощи детям с ограниченными возможностями здоровья с учетом особенностей психофизического развития и индивидуальных возможностей детей (в соответствии с рекомендациями </a:t>
            </a:r>
            <a:r>
              <a:rPr lang="ru-RU" b="1" dirty="0" err="1" smtClean="0"/>
              <a:t>психолого-медико-педагогической</a:t>
            </a:r>
            <a:r>
              <a:rPr lang="ru-RU" b="1" dirty="0" smtClean="0"/>
              <a:t> комиссии); 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ru-RU" b="1" dirty="0" smtClean="0"/>
              <a:t>     Возможность </a:t>
            </a:r>
            <a:r>
              <a:rPr lang="ru-RU" b="1" dirty="0" smtClean="0"/>
              <a:t>освоения детьми  с ограниченными возможностями здоровья основной общеобразовательной программы дошкольного образования и их интеграции в образовательном учреждении.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4283968" y="1412776"/>
            <a:ext cx="2952328" cy="1156118"/>
          </a:xfrm>
          <a:prstGeom prst="flowChartInternalStorage">
            <a:avLst/>
          </a:prstGeom>
          <a:ln/>
          <a:scene3d>
            <a:camera prst="orthographicFront"/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accent5">
                <a:shade val="30000"/>
                <a:satMod val="150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Развитие зрительного восприятия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6" name="Блок-схема: внутренняя память 5"/>
          <p:cNvSpPr/>
          <p:nvPr/>
        </p:nvSpPr>
        <p:spPr>
          <a:xfrm>
            <a:off x="6156176" y="3789040"/>
            <a:ext cx="2808312" cy="1078980"/>
          </a:xfrm>
          <a:prstGeom prst="flowChartInternalStorag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Формирование сенсорных представлений</a:t>
            </a:r>
            <a:endParaRPr lang="ru-RU" sz="2000" b="1" dirty="0"/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4355976" y="2852936"/>
            <a:ext cx="3096344" cy="1057320"/>
          </a:xfrm>
          <a:prstGeom prst="flowChartInternalStorag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Развитие осязания и мелкой моторики</a:t>
            </a:r>
            <a:endParaRPr lang="ru-RU" sz="2000" b="1" dirty="0" smtClean="0"/>
          </a:p>
        </p:txBody>
      </p:sp>
      <p:sp>
        <p:nvSpPr>
          <p:cNvPr id="9" name="Блок-схема: внутренняя память 8"/>
          <p:cNvSpPr/>
          <p:nvPr/>
        </p:nvSpPr>
        <p:spPr>
          <a:xfrm>
            <a:off x="6228184" y="1988840"/>
            <a:ext cx="2736304" cy="989872"/>
          </a:xfrm>
          <a:prstGeom prst="flowChartInternalStorag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Социально-бытовая ориентировка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51520" y="476672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76696" cy="1039427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3. ОРГАНИЗАЦИОННЫЙ РАЗДЕЛ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3.1. Психолого-педагогические условия, обеспечивающие развитие ребенка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3.2.Организация </a:t>
            </a:r>
            <a:r>
              <a:rPr lang="ru-RU" b="1" dirty="0" smtClean="0">
                <a:solidFill>
                  <a:schemeClr val="tx1"/>
                </a:solidFill>
              </a:rPr>
              <a:t>развивающей предметно-пространственной среды 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3.3. Кадровые условия реализации Программы 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3.4. Материально-техническое обеспечение Программы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3.5. Финансовые условия реализации Программы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3.6. Планирование образовательной деятельности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3.7. Режим дня и распорядок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3.8. Перспективы работы по совершенствованию и развитию содержания Программы и обеспечивающих ее реализацию нормативно-правовых, финансовых, научно-методических, кадровых, информационных и материально-технических ресурсов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528" y="620688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19672" y="188640"/>
            <a:ext cx="7200800" cy="116125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Предметно-пространственная  среда детского сада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528" y="404664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5" name="Содержимое 7" descr="SDC14356.JPG"/>
          <p:cNvPicPr>
            <a:picLocks noChangeAspect="1"/>
          </p:cNvPicPr>
          <p:nvPr/>
        </p:nvPicPr>
        <p:blipFill>
          <a:blip r:embed="rId2" cstate="print"/>
          <a:srcRect r="10377"/>
          <a:stretch>
            <a:fillRect/>
          </a:stretch>
        </p:blipFill>
        <p:spPr>
          <a:xfrm>
            <a:off x="6776170" y="1412776"/>
            <a:ext cx="215118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IMG_7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429000"/>
            <a:ext cx="2691408" cy="1794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ПК\Desktop\ФОТО ОБОРУДОВАНИЕ\Сенсорная комната\IMG_20171212_105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13176"/>
            <a:ext cx="1656184" cy="1240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ПК\Desktop\ФОТО ОБОРУДОВАНИЕ\IMG_8346.JPG"/>
          <p:cNvPicPr/>
          <p:nvPr/>
        </p:nvPicPr>
        <p:blipFill>
          <a:blip r:embed="rId5" cstate="print">
            <a:extLst/>
          </a:blip>
          <a:srcRect l="19078"/>
          <a:stretch>
            <a:fillRect/>
          </a:stretch>
        </p:blipFill>
        <p:spPr bwMode="auto">
          <a:xfrm>
            <a:off x="4355976" y="1700808"/>
            <a:ext cx="2443499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IMG_725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932040" y="5085184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 descr="20181002_1540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429000"/>
            <a:ext cx="1084416" cy="1451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79512" y="1412776"/>
            <a:ext cx="4104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Развивающая предметно-пространственная среда  МОУ детский сад № 283 спроектирована на основе целей, задач и принципов Программы. </a:t>
            </a:r>
            <a:endParaRPr lang="ru-RU" sz="1400" b="1" i="1" dirty="0" smtClean="0"/>
          </a:p>
          <a:p>
            <a:pPr algn="ctr"/>
            <a:endParaRPr lang="ru-RU" sz="1200" b="1" i="1" dirty="0" smtClean="0"/>
          </a:p>
          <a:p>
            <a:pPr algn="just"/>
            <a:r>
              <a:rPr lang="ru-RU" sz="1200" b="1" dirty="0" smtClean="0"/>
              <a:t>         При </a:t>
            </a:r>
            <a:r>
              <a:rPr lang="ru-RU" sz="1200" b="1" dirty="0" smtClean="0"/>
              <a:t>проектировании РППС учтены особенности образовательной деятельности, </a:t>
            </a:r>
            <a:r>
              <a:rPr lang="ru-RU" sz="1200" b="1" dirty="0" err="1" smtClean="0"/>
              <a:t>социокультурные</a:t>
            </a:r>
            <a:r>
              <a:rPr lang="ru-RU" sz="1200" b="1" dirty="0" smtClean="0"/>
              <a:t>, экономические и другие  условия, требования используемых вариативных образовательных программ, возможности и потребности участников образовательной деятельности (детей и их семей, педагогов и других сотрудников Организации, участников сетевого взаимодействия и пр.), особенности детей с нарушениями зрения. </a:t>
            </a:r>
          </a:p>
          <a:p>
            <a:pPr algn="just"/>
            <a:r>
              <a:rPr lang="ru-RU" sz="1200" b="1" dirty="0" smtClean="0"/>
              <a:t>        Развивающая </a:t>
            </a:r>
            <a:r>
              <a:rPr lang="ru-RU" sz="1200" b="1" dirty="0" smtClean="0"/>
              <a:t>предметно-пространственная среда – часть образовательной среды, представленная специально организованным </a:t>
            </a:r>
            <a:r>
              <a:rPr lang="ru-RU" sz="1200" b="1" dirty="0" smtClean="0"/>
              <a:t>пространством, материалами</a:t>
            </a:r>
            <a:r>
              <a:rPr lang="ru-RU" sz="1200" b="1" dirty="0" smtClean="0"/>
              <a:t>, оборудованием, электронными образовательными ресурсами (в том числе  развивающими компьютерными играми) и средствами обучения и воспитания детей дошкольного возраста, охраны и укрепления их здоровья, предоставляющими возможность учета особенностей и коррекции недостатков их развития. 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098200" cy="1039427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Педагогические кадры</a:t>
            </a: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5050904" cy="4373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В детском саду работают 16 педагогов.</a:t>
            </a:r>
          </a:p>
          <a:p>
            <a:pPr>
              <a:buNone/>
            </a:pPr>
            <a:r>
              <a:rPr lang="ru-RU" b="1" dirty="0" smtClean="0"/>
              <a:t>Образование:</a:t>
            </a:r>
          </a:p>
          <a:p>
            <a:pPr lvl="2"/>
            <a:r>
              <a:rPr lang="ru-RU" b="1" dirty="0" smtClean="0"/>
              <a:t>Высшее  </a:t>
            </a:r>
            <a:r>
              <a:rPr lang="ru-RU" b="1" dirty="0" smtClean="0"/>
              <a:t> </a:t>
            </a:r>
            <a:r>
              <a:rPr lang="ru-RU" b="1" dirty="0" smtClean="0"/>
              <a:t>- 13 педагогов</a:t>
            </a:r>
          </a:p>
          <a:p>
            <a:pPr lvl="2"/>
            <a:r>
              <a:rPr lang="ru-RU" b="1" dirty="0" smtClean="0"/>
              <a:t>Среднее специальное – 3 педагога</a:t>
            </a:r>
          </a:p>
          <a:p>
            <a:pPr>
              <a:buNone/>
            </a:pPr>
            <a:r>
              <a:rPr lang="ru-RU" b="1" dirty="0" smtClean="0"/>
              <a:t>Категория:</a:t>
            </a:r>
          </a:p>
          <a:p>
            <a:pPr lvl="2"/>
            <a:r>
              <a:rPr lang="ru-RU" b="1" dirty="0" smtClean="0"/>
              <a:t>Высшая  - 5 педагогов</a:t>
            </a:r>
          </a:p>
          <a:p>
            <a:pPr lvl="2"/>
            <a:r>
              <a:rPr lang="ru-RU" b="1" dirty="0" smtClean="0"/>
              <a:t>Первая   - 10 педагогов</a:t>
            </a:r>
          </a:p>
          <a:p>
            <a:pPr lvl="2"/>
            <a:r>
              <a:rPr lang="ru-RU" b="1" dirty="0" smtClean="0"/>
              <a:t>Вторая    - 1 педагог</a:t>
            </a:r>
            <a:endParaRPr lang="ru-RU" b="1" dirty="0"/>
          </a:p>
        </p:txBody>
      </p:sp>
      <p:pic>
        <p:nvPicPr>
          <p:cNvPr id="10" name="Рисунок 9" descr="занятия 0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1556792"/>
            <a:ext cx="1310694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Содержимое 6" descr="P1110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5013176"/>
            <a:ext cx="2101685" cy="15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Содержимое 8" descr="081020102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501008"/>
            <a:ext cx="2346350" cy="1319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Содержимое 16" descr="P1050856.JPG"/>
          <p:cNvPicPr>
            <a:picLocks noChangeAspect="1"/>
          </p:cNvPicPr>
          <p:nvPr/>
        </p:nvPicPr>
        <p:blipFill>
          <a:blip r:embed="rId5" cstate="print"/>
          <a:srcRect r="8061" b="18750"/>
          <a:stretch>
            <a:fillRect/>
          </a:stretch>
        </p:blipFill>
        <p:spPr>
          <a:xfrm>
            <a:off x="4932040" y="5229200"/>
            <a:ext cx="1800200" cy="1193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Содержимое 8" descr="iCA0XWVO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412776"/>
            <a:ext cx="1539066" cy="1119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Содержимое 5" descr="IMG_0890.JPG"/>
          <p:cNvPicPr>
            <a:picLocks noChangeAspect="1"/>
          </p:cNvPicPr>
          <p:nvPr/>
        </p:nvPicPr>
        <p:blipFill>
          <a:blip r:embed="rId7" cstate="print"/>
          <a:srcRect r="12121" b="19192"/>
          <a:stretch>
            <a:fillRect/>
          </a:stretch>
        </p:blipFill>
        <p:spPr bwMode="auto">
          <a:xfrm>
            <a:off x="4572000" y="4149080"/>
            <a:ext cx="1728192" cy="1191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Блок-схема: альтернативный процесс 16"/>
          <p:cNvSpPr/>
          <p:nvPr/>
        </p:nvSpPr>
        <p:spPr>
          <a:xfrm>
            <a:off x="395536" y="476672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5" name="Содержимое 5" descr="разв.среда 0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2852936"/>
            <a:ext cx="1440160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E:\МОЕ ФОТО\Неделя психологии 2013\IMG_107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7596336" y="2276872"/>
            <a:ext cx="1368152" cy="102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дошкольной организации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440751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58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51520" y="5661248"/>
            <a:ext cx="1008000" cy="1008000"/>
          </a:xfrm>
          <a:prstGeom prst="ellipse">
            <a:avLst/>
          </a:prstGeom>
          <a:solidFill>
            <a:srgbClr val="4D762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80 %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956376" y="5733256"/>
            <a:ext cx="1008000" cy="100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20 %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772816"/>
          <a:ext cx="8496944" cy="4661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107504" y="404664"/>
            <a:ext cx="1224136" cy="79208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88640"/>
            <a:ext cx="741682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i="1" dirty="0" smtClean="0"/>
              <a:t>Программа, в соответствии с Федеральным законом «Об образовании в Российской Федерации», содействует взаимопониманию и сотрудничеству между людьми, учитывает разнообразие мировоззренческих подходов, способствует реализации права детей дошкольного возраста на свободный выбор мнений и убеждений, обеспечивает развитие способностей каждого ребенка, формирование и развитие личности ребенка в соответствии с принятыми в семье и обществе духовно-нравственными и </a:t>
            </a:r>
            <a:r>
              <a:rPr lang="ru-RU" sz="1100" b="1" i="1" dirty="0" err="1" smtClean="0"/>
              <a:t>социокультурными</a:t>
            </a:r>
            <a:r>
              <a:rPr lang="ru-RU" sz="1100" b="1" i="1" dirty="0" smtClean="0"/>
              <a:t> ценностями в целях интеллектуального, духовно-нравственного, творческого и физического развития человека, удовлетворения его образовательных потребностей и интересов.  </a:t>
            </a:r>
            <a:endParaRPr lang="ru-RU" sz="11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8372"/>
            <a:ext cx="8219256" cy="1039427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1. ЦЕЛЕВОЙ РАЗДЕЛ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15841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1.1. Пояснительная записка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1.1.1. Цели и задачи Программы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1.1.2. Принципы и подходы к формированию Программы</a:t>
            </a:r>
          </a:p>
          <a:p>
            <a:pPr>
              <a:buNone/>
            </a:pPr>
            <a:r>
              <a:rPr lang="ru-RU" sz="1800" b="1" dirty="0" smtClean="0"/>
              <a:t>1.2. Планируемые результаты</a:t>
            </a:r>
          </a:p>
          <a:p>
            <a:r>
              <a:rPr lang="ru-RU" sz="1800" dirty="0" smtClean="0"/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Целевые ориентиры в раннем возрасте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Целевые ориентиры на этапе завершения освоения Программы</a:t>
            </a:r>
          </a:p>
          <a:p>
            <a:r>
              <a:rPr lang="ru-RU" sz="1800" b="1" dirty="0" smtClean="0"/>
              <a:t>1.3. Развивающее оценивание качества образовательной деятельности по Программе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7544" y="548680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84984"/>
            <a:ext cx="85324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 Программа сформирована в соответствии с принципами дошкольного образования, утвержденными Федеральным государственным образовательным стандартом: </a:t>
            </a:r>
            <a:endParaRPr lang="ru-RU" sz="1200" b="1" dirty="0" smtClean="0"/>
          </a:p>
          <a:p>
            <a:pPr algn="just"/>
            <a:endParaRPr lang="ru-RU" sz="1200" b="1" dirty="0" smtClean="0"/>
          </a:p>
          <a:p>
            <a:pPr lvl="0" algn="just" fontAlgn="base">
              <a:buFont typeface="Wingdings" pitchFamily="2" charset="2"/>
              <a:buChar char="q"/>
            </a:pPr>
            <a:r>
              <a:rPr lang="ru-RU" sz="1200" b="1" dirty="0" smtClean="0"/>
              <a:t>  полноценное </a:t>
            </a:r>
            <a:r>
              <a:rPr lang="ru-RU" sz="1200" b="1" dirty="0" smtClean="0"/>
              <a:t>проживание ребенком всех этапов детства (младенческого, раннего и дошкольного возраста), обогащение (амплификация) детского развития; 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ru-RU" sz="1200" b="1" dirty="0" smtClean="0"/>
              <a:t>  построение </a:t>
            </a:r>
            <a:r>
              <a:rPr lang="ru-RU" sz="1200" b="1" dirty="0" smtClean="0"/>
              <a:t>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 </a:t>
            </a:r>
          </a:p>
          <a:p>
            <a:pPr lvl="0" algn="just" fontAlgn="base"/>
            <a:r>
              <a:rPr lang="ru-RU" sz="1200" b="1" dirty="0" smtClean="0"/>
              <a:t>содействие и сотрудничество детей и взрослых, признание ребенка полноценным участником (субъектом) образовательных отношений; 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ru-RU" sz="1200" b="1" dirty="0" smtClean="0"/>
              <a:t>  поддержка </a:t>
            </a:r>
            <a:r>
              <a:rPr lang="ru-RU" sz="1200" b="1" dirty="0" smtClean="0"/>
              <a:t>инициативы детей в различных видах деятельности; </a:t>
            </a:r>
          </a:p>
          <a:p>
            <a:pPr lvl="0" algn="just" fontAlgn="base"/>
            <a:r>
              <a:rPr lang="ru-RU" sz="1200" b="1" dirty="0" smtClean="0"/>
              <a:t>сотрудничество Организации с семьей; 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ru-RU" sz="1200" b="1" dirty="0" smtClean="0"/>
              <a:t>  приобщение </a:t>
            </a:r>
            <a:r>
              <a:rPr lang="ru-RU" sz="1200" b="1" dirty="0" smtClean="0"/>
              <a:t>детей к </a:t>
            </a:r>
            <a:r>
              <a:rPr lang="ru-RU" sz="1200" b="1" dirty="0" err="1" smtClean="0"/>
              <a:t>социокультурным</a:t>
            </a:r>
            <a:r>
              <a:rPr lang="ru-RU" sz="1200" b="1" dirty="0" smtClean="0"/>
              <a:t> нормам, традициям семьи, общества и государства; </a:t>
            </a:r>
          </a:p>
          <a:p>
            <a:pPr lvl="0" algn="just" fontAlgn="base"/>
            <a:r>
              <a:rPr lang="ru-RU" sz="1200" b="1" dirty="0" smtClean="0"/>
              <a:t>формирование познавательных интересов и познавательных действий ребенка в различных видах деятельности; 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ru-RU" sz="1200" b="1" dirty="0" smtClean="0"/>
              <a:t>  возрастная </a:t>
            </a:r>
            <a:r>
              <a:rPr lang="ru-RU" sz="1200" b="1" dirty="0" smtClean="0"/>
              <a:t>адекватность дошкольного образования (соответствие условий, требований, методов возрасту и особенностям развития);  учет этнокультурной ситуации развития детей. 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8372"/>
            <a:ext cx="8219256" cy="1039427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1. ЦЕЛЕВОЙ РАЗДЕЛ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8147248" cy="42686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1.1. Пояснительная записка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1.1.1. Цели и задачи Программы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1.1.2. Принципы и подходы к формированию Программы</a:t>
            </a:r>
          </a:p>
          <a:p>
            <a:pPr>
              <a:buNone/>
            </a:pPr>
            <a:r>
              <a:rPr lang="ru-RU" sz="1800" b="1" dirty="0" smtClean="0"/>
              <a:t>1.2. Планируемые результаты</a:t>
            </a:r>
          </a:p>
          <a:p>
            <a:r>
              <a:rPr lang="ru-RU" sz="1800" dirty="0" smtClean="0"/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Целевые ориентиры в раннем возрасте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Целевые ориентиры на этапе завершения освоения Программы</a:t>
            </a:r>
          </a:p>
          <a:p>
            <a:r>
              <a:rPr lang="ru-RU" sz="1800" b="1" dirty="0" smtClean="0"/>
              <a:t>1.3. Развивающее оценивание качества образовательной деятельности по Программе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7544" y="548680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284985"/>
            <a:ext cx="8532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/>
              <a:t> Программа сформирована в соответствии с принципами дошкольного образования, утвержденными Федеральным государственным образовательным стандартом: </a:t>
            </a:r>
            <a:endParaRPr lang="ru-RU" sz="1100" b="1" dirty="0" smtClean="0"/>
          </a:p>
          <a:p>
            <a:pPr algn="just"/>
            <a:endParaRPr lang="ru-RU" sz="1100" b="1" dirty="0" smtClean="0"/>
          </a:p>
          <a:p>
            <a:pPr lvl="0" algn="just" fontAlgn="base">
              <a:buFont typeface="Wingdings" pitchFamily="2" charset="2"/>
              <a:buChar char="q"/>
            </a:pPr>
            <a:r>
              <a:rPr lang="ru-RU" sz="1100" b="1" dirty="0" smtClean="0"/>
              <a:t>  полноценное </a:t>
            </a:r>
            <a:r>
              <a:rPr lang="ru-RU" sz="1100" b="1" dirty="0" smtClean="0"/>
              <a:t>проживание ребенком всех этапов детства (младенческого, раннего и дошкольного возраста), обогащение (амплификация) детского развития; 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ru-RU" sz="1100" b="1" dirty="0" smtClean="0"/>
              <a:t>  построение </a:t>
            </a:r>
            <a:r>
              <a:rPr lang="ru-RU" sz="1100" b="1" dirty="0" smtClean="0"/>
              <a:t>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 </a:t>
            </a:r>
          </a:p>
          <a:p>
            <a:pPr lvl="0" algn="just" fontAlgn="base"/>
            <a:r>
              <a:rPr lang="ru-RU" sz="1100" b="1" dirty="0" smtClean="0"/>
              <a:t>содействие и сотрудничество детей и взрослых, признание ребенка полноценным участником (субъектом) образовательных отношений; </a:t>
            </a:r>
          </a:p>
          <a:p>
            <a:pPr lvl="0" algn="just" fontAlgn="base"/>
            <a:r>
              <a:rPr lang="ru-RU" sz="1100" b="1" dirty="0" smtClean="0"/>
              <a:t>поддержка инициативы детей в различных видах деятельности; </a:t>
            </a:r>
          </a:p>
          <a:p>
            <a:pPr lvl="0" algn="just" fontAlgn="base"/>
            <a:r>
              <a:rPr lang="ru-RU" sz="1100" b="1" dirty="0" smtClean="0"/>
              <a:t>сотрудничество Организации с семьей; </a:t>
            </a:r>
          </a:p>
          <a:p>
            <a:pPr lvl="0" algn="just" fontAlgn="base"/>
            <a:r>
              <a:rPr lang="ru-RU" sz="1100" b="1" dirty="0" smtClean="0"/>
              <a:t>приобщение детей к </a:t>
            </a:r>
            <a:r>
              <a:rPr lang="ru-RU" sz="1100" b="1" dirty="0" err="1" smtClean="0"/>
              <a:t>социокультурным</a:t>
            </a:r>
            <a:r>
              <a:rPr lang="ru-RU" sz="1100" b="1" dirty="0" smtClean="0"/>
              <a:t> нормам, традициям семьи, общества и государства; </a:t>
            </a:r>
          </a:p>
          <a:p>
            <a:pPr lvl="0" algn="just" fontAlgn="base"/>
            <a:r>
              <a:rPr lang="ru-RU" sz="1100" b="1" dirty="0" smtClean="0"/>
              <a:t>формирование познавательных интересов и познавательных действий ребенка в различных видах деятельности; </a:t>
            </a:r>
          </a:p>
          <a:p>
            <a:pPr lvl="0" algn="just" fontAlgn="base"/>
            <a:r>
              <a:rPr lang="ru-RU" sz="1100" b="1" dirty="0" smtClean="0"/>
              <a:t>возрастная адекватность дошкольного образования (соответствие условий, требований, методов возрасту и особенностям развития);  учет этнокультурной ситуации развития детей. 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39427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2</a:t>
            </a:r>
            <a:r>
              <a:rPr lang="ru-RU" sz="3100" b="1" dirty="0" smtClean="0">
                <a:solidFill>
                  <a:schemeClr val="tx1"/>
                </a:solidFill>
              </a:rPr>
              <a:t>. СОДЕРЖАТЕЛЬНЫЙ РАЗДЕЛ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3600400" cy="50405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2.1. Общие положения</a:t>
            </a:r>
          </a:p>
          <a:p>
            <a:pPr algn="just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2.2.Описание образовательной деятельности в соответствии с направлениями развития ребенка, представленными в пяти образовательных областях.</a:t>
            </a:r>
          </a:p>
          <a:p>
            <a:pPr lvl="2" algn="just"/>
            <a:r>
              <a:rPr lang="ru-RU" b="1" dirty="0" smtClean="0">
                <a:solidFill>
                  <a:schemeClr val="tx1"/>
                </a:solidFill>
              </a:rPr>
              <a:t>2.2.1. Младенческий и ранний возраст</a:t>
            </a:r>
          </a:p>
          <a:p>
            <a:pPr lvl="2" algn="just"/>
            <a:r>
              <a:rPr lang="ru-RU" b="1" dirty="0" smtClean="0">
                <a:solidFill>
                  <a:schemeClr val="tx1"/>
                </a:solidFill>
              </a:rPr>
              <a:t>2.2.2. Дошкольный возраст</a:t>
            </a:r>
          </a:p>
          <a:p>
            <a:pPr lvl="2" algn="just"/>
            <a:endParaRPr lang="ru-RU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2.3.Взаимодействие взрослых с детьми</a:t>
            </a:r>
          </a:p>
          <a:p>
            <a:pPr algn="just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2.4.Взаимодействие педагогического коллектива с семьями дошкольников</a:t>
            </a:r>
          </a:p>
          <a:p>
            <a:pPr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2.5.Программа коррекционно-развивающей работы с детьми с ограниченными возможностями здоровья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4283968" y="1412776"/>
            <a:ext cx="2952328" cy="1156118"/>
          </a:xfrm>
          <a:prstGeom prst="flowChartInternalStorage">
            <a:avLst/>
          </a:prstGeom>
          <a:ln/>
          <a:scene3d>
            <a:camera prst="isometricOffAxis1Right"/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accent5">
                <a:shade val="30000"/>
                <a:satMod val="150000"/>
              </a:schemeClr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Социально-коммуникативное развитие</a:t>
            </a: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4427984" y="3284984"/>
            <a:ext cx="4320480" cy="1368152"/>
          </a:xfrm>
          <a:prstGeom prst="flowChartInternalStorage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sz="1200" b="1" i="1" dirty="0" smtClean="0">
                <a:latin typeface="Arial Black" pitchFamily="34" charset="0"/>
              </a:rPr>
              <a:t>Основой содержания </a:t>
            </a:r>
          </a:p>
          <a:p>
            <a:pPr algn="ctr">
              <a:buNone/>
            </a:pPr>
            <a:r>
              <a:rPr lang="ru-RU" sz="1200" b="1" i="1" dirty="0" smtClean="0">
                <a:latin typeface="Arial Black" pitchFamily="34" charset="0"/>
              </a:rPr>
              <a:t>дошкольного образования определены  5 образовательных областей, соответствующие основным линиям развития ребенка</a:t>
            </a:r>
            <a:endParaRPr lang="ru-RU" sz="1200" b="1" dirty="0">
              <a:latin typeface="Arial Black" pitchFamily="34" charset="0"/>
            </a:endParaRPr>
          </a:p>
        </p:txBody>
      </p:sp>
      <p:sp>
        <p:nvSpPr>
          <p:cNvPr id="6" name="Блок-схема: внутренняя память 5"/>
          <p:cNvSpPr/>
          <p:nvPr/>
        </p:nvSpPr>
        <p:spPr>
          <a:xfrm>
            <a:off x="6084168" y="2204864"/>
            <a:ext cx="2808312" cy="1078980"/>
          </a:xfrm>
          <a:prstGeom prst="flowChartInternalStorag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Познавательное развитие</a:t>
            </a:r>
            <a:endParaRPr lang="ru-RU" sz="2000" b="1" dirty="0"/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6804248" y="4797152"/>
            <a:ext cx="2138580" cy="1057320"/>
          </a:xfrm>
          <a:prstGeom prst="flowChartInternalStorag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Физическое</a:t>
            </a:r>
          </a:p>
          <a:p>
            <a:pPr algn="ctr">
              <a:defRPr/>
            </a:pPr>
            <a:r>
              <a:rPr lang="ru-RU" sz="2000" b="1" dirty="0" smtClean="0"/>
              <a:t>развитие</a:t>
            </a:r>
          </a:p>
        </p:txBody>
      </p:sp>
      <p:sp>
        <p:nvSpPr>
          <p:cNvPr id="8" name="Блок-схема: внутренняя память 7"/>
          <p:cNvSpPr/>
          <p:nvPr/>
        </p:nvSpPr>
        <p:spPr>
          <a:xfrm>
            <a:off x="5940152" y="5805264"/>
            <a:ext cx="2567208" cy="864096"/>
          </a:xfrm>
          <a:prstGeom prst="flowChartInternalStorag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Художественно-эстетическое развитие</a:t>
            </a:r>
            <a:endParaRPr lang="ru-RU" sz="1600" b="1" dirty="0"/>
          </a:p>
        </p:txBody>
      </p:sp>
      <p:sp>
        <p:nvSpPr>
          <p:cNvPr id="9" name="Блок-схема: внутренняя память 8"/>
          <p:cNvSpPr/>
          <p:nvPr/>
        </p:nvSpPr>
        <p:spPr>
          <a:xfrm>
            <a:off x="4211960" y="4869160"/>
            <a:ext cx="2276896" cy="989872"/>
          </a:xfrm>
          <a:prstGeom prst="flowChartInternalStorag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Речевое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развитие</a:t>
            </a:r>
            <a:endParaRPr lang="ru-RU" sz="2000" b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3528" y="404664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занятия 028.jpg"/>
          <p:cNvPicPr>
            <a:picLocks noChangeAspect="1"/>
          </p:cNvPicPr>
          <p:nvPr/>
        </p:nvPicPr>
        <p:blipFill>
          <a:blip r:embed="rId2" cstate="print"/>
          <a:srcRect b="10594"/>
          <a:stretch>
            <a:fillRect/>
          </a:stretch>
        </p:blipFill>
        <p:spPr>
          <a:xfrm>
            <a:off x="4572000" y="1700808"/>
            <a:ext cx="2040136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40"/>
            <a:ext cx="1512168" cy="6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двигательная деятельность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123728" y="188640"/>
            <a:ext cx="6768752" cy="1226939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  <a:cs typeface="Trebuchet MS"/>
              </a:rPr>
              <a:t>Непосредственно образовательная деятельность </a:t>
            </a:r>
            <a:r>
              <a:rPr lang="ru-RU" dirty="0" smtClean="0">
                <a:latin typeface="Times New Roman"/>
                <a:ea typeface="Times New Roman"/>
                <a:cs typeface="Book Antiqua"/>
              </a:rPr>
              <a:t>реализуется через организацию различных </a:t>
            </a:r>
            <a:r>
              <a:rPr lang="ru-RU" b="1" i="1" dirty="0" smtClean="0">
                <a:latin typeface="Times New Roman"/>
                <a:ea typeface="Times New Roman"/>
                <a:cs typeface="Book Antiqua"/>
              </a:rPr>
              <a:t>видов детской деятельности или их интеграцию</a:t>
            </a:r>
            <a:endParaRPr lang="ru-RU" dirty="0"/>
          </a:p>
        </p:txBody>
      </p:sp>
      <p:pic>
        <p:nvPicPr>
          <p:cNvPr id="8" name="Содержимое 9" descr="P3170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556792"/>
            <a:ext cx="1823999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512" y="908720"/>
            <a:ext cx="1512168" cy="6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игровая деятельность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628800"/>
            <a:ext cx="1512168" cy="6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элементарная</a:t>
            </a:r>
            <a:r>
              <a:rPr kumimoji="0" lang="ru-RU" sz="1100" b="1" i="0" u="none" strike="noStrike" kern="1200" cap="all" spc="0" normalizeH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трудовая</a:t>
            </a: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деятельность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4509120"/>
            <a:ext cx="1512168" cy="6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познавательно-исследовательская деятельность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5949280"/>
            <a:ext cx="1512000" cy="6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5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коммуникативная деятельность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9512" y="5229200"/>
            <a:ext cx="1512168" cy="6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конструирование</a:t>
            </a: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2" y="2348880"/>
            <a:ext cx="1512168" cy="6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восприятие художественной литературы 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9512" y="3068960"/>
            <a:ext cx="1512168" cy="6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музыкальная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деятельность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3789040"/>
            <a:ext cx="1512168" cy="6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1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300" b="1" i="0" u="none" strike="noStrike" kern="1200" cap="all" spc="0" normalizeH="0" baseline="0" noProof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изобразительная деятельность</a:t>
            </a: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200" b="1" i="0" u="none" strike="noStrike" kern="1200" cap="all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Содержимое 24" descr="P610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229200"/>
            <a:ext cx="1824000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Содержимое 18" descr="P10908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869160"/>
            <a:ext cx="1824000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Содержимое 36" descr="P10601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212976"/>
            <a:ext cx="1824000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Содержимое 4" descr="P10907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3573016"/>
            <a:ext cx="1823999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Содержимое 40" descr="P10406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1556792"/>
            <a:ext cx="1824000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020272" y="3140968"/>
            <a:ext cx="1824000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Содержимое 5" descr="разв.среда 02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20272" y="5013176"/>
            <a:ext cx="1823999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Блок-схема: альтернативный процесс 26"/>
          <p:cNvSpPr/>
          <p:nvPr/>
        </p:nvSpPr>
        <p:spPr>
          <a:xfrm>
            <a:off x="1403648" y="332656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332656"/>
          <a:ext cx="3744416" cy="60486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4416"/>
              </a:tblGrid>
              <a:tr h="3443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Формы работы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063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Подвижные дидактические игры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Подвижные игры с правилами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Игровые упражнения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Соревнования </a:t>
                      </a:r>
                      <a:endParaRPr lang="ru-RU" sz="800" b="1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063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Совместные действия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Дежурство</a:t>
                      </a:r>
                      <a:r>
                        <a:rPr lang="ru-RU" sz="800" b="1" baseline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  </a:t>
                      </a:r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Поручение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Задание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Реализация проекта</a:t>
                      </a:r>
                    </a:p>
                  </a:txBody>
                  <a:tcPr/>
                </a:tc>
              </a:tr>
              <a:tr h="787615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Наблюдение</a:t>
                      </a:r>
                      <a:r>
                        <a:rPr lang="ru-RU" sz="800" b="1" baseline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  </a:t>
                      </a:r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Экскурсия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Решение проблемных ситуаций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Экспериментирование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Коллекционирование</a:t>
                      </a:r>
                      <a:r>
                        <a:rPr lang="ru-RU" sz="800" b="1" baseline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</a:t>
                      </a:r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Моделирование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Реализация проекта</a:t>
                      </a:r>
                      <a:r>
                        <a:rPr lang="ru-RU" sz="800" b="1" baseline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</a:t>
                      </a:r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Игры с правилами</a:t>
                      </a:r>
                      <a:endParaRPr lang="ru-RU" sz="800" b="1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9127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Беседа</a:t>
                      </a:r>
                      <a:r>
                        <a:rPr lang="ru-RU" sz="900" b="1" baseline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</a:t>
                      </a:r>
                      <a:r>
                        <a:rPr lang="ru-RU" sz="9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Ситуативный разговор</a:t>
                      </a:r>
                    </a:p>
                    <a:p>
                      <a:r>
                        <a:rPr lang="ru-RU" sz="9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Речевая ситуация</a:t>
                      </a:r>
                    </a:p>
                    <a:p>
                      <a:r>
                        <a:rPr lang="ru-RU" sz="9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Составление и отгадывание загадок</a:t>
                      </a:r>
                    </a:p>
                    <a:p>
                      <a:r>
                        <a:rPr lang="ru-RU" sz="9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Сюжетные игры</a:t>
                      </a:r>
                      <a:r>
                        <a:rPr lang="ru-RU" sz="900" b="1" baseline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 </a:t>
                      </a:r>
                      <a:r>
                        <a:rPr lang="ru-RU" sz="9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Игры с правилами</a:t>
                      </a:r>
                      <a:endParaRPr lang="ru-RU" sz="900" b="1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3662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Чтение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Обсуждение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Разучивание </a:t>
                      </a:r>
                      <a:endParaRPr lang="ru-RU" sz="800" b="1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063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Слушание</a:t>
                      </a:r>
                      <a:r>
                        <a:rPr lang="ru-RU" sz="800" b="1" baseline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 </a:t>
                      </a:r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Исполнение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Импровизация</a:t>
                      </a:r>
                      <a:r>
                        <a:rPr lang="ru-RU" sz="800" b="1" baseline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 </a:t>
                      </a:r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Экспериментирование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Подвижные игры (с музыкальным сопровождением)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Музыкально-дидактические игры </a:t>
                      </a:r>
                      <a:endParaRPr lang="ru-RU" sz="800" b="1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24592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Художественное экспериментирование:</a:t>
                      </a:r>
                    </a:p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Художественный </a:t>
                      </a:r>
                      <a:r>
                        <a:rPr lang="de-DE" sz="800" b="1" dirty="0" err="1" smtClean="0">
                          <a:solidFill>
                            <a:schemeClr val="tx1"/>
                          </a:solidFill>
                        </a:rPr>
                        <a:t>проект</a:t>
                      </a: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800" b="1" dirty="0" err="1" smtClean="0">
                          <a:solidFill>
                            <a:schemeClr val="tx1"/>
                          </a:solidFill>
                        </a:rPr>
                        <a:t>Художественно-дидактическая</a:t>
                      </a:r>
                      <a:r>
                        <a:rPr lang="de-DE" sz="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800" b="1" dirty="0" err="1" smtClean="0">
                          <a:solidFill>
                            <a:schemeClr val="tx1"/>
                          </a:solidFill>
                        </a:rPr>
                        <a:t>игра</a:t>
                      </a: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800" b="1" dirty="0" err="1" smtClean="0">
                          <a:solidFill>
                            <a:schemeClr val="tx1"/>
                          </a:solidFill>
                        </a:rPr>
                        <a:t>Развлечение</a:t>
                      </a: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800" b="1" dirty="0" err="1" smtClean="0">
                          <a:solidFill>
                            <a:schemeClr val="tx1"/>
                          </a:solidFill>
                        </a:rPr>
                        <a:t>Игра-викторина</a:t>
                      </a: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800" b="1" dirty="0" err="1" smtClean="0">
                          <a:solidFill>
                            <a:schemeClr val="tx1"/>
                          </a:solidFill>
                        </a:rPr>
                        <a:t>Конкурс</a:t>
                      </a: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6685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Мастерская по изготовлению продуктов детского творчества</a:t>
                      </a:r>
                    </a:p>
                    <a:p>
                      <a:r>
                        <a:rPr lang="ru-RU" sz="800" b="1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Реализация проектов</a:t>
                      </a:r>
                    </a:p>
                  </a:txBody>
                  <a:tcPr/>
                </a:tc>
              </a:tr>
              <a:tr h="430706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Сюжетные игры</a:t>
                      </a:r>
                    </a:p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Игры с правилами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 descr="C:\Documents and Settings\Home\Мои документы\Мои рисунки\2009-05-22, занятия\занятия 06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35896" y="4941168"/>
            <a:ext cx="2328258" cy="1309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53" descr="P1060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772816"/>
            <a:ext cx="2556285" cy="1704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Горизонтальный свиток 9"/>
          <p:cNvSpPr/>
          <p:nvPr/>
        </p:nvSpPr>
        <p:spPr>
          <a:xfrm>
            <a:off x="4427984" y="332656"/>
            <a:ext cx="4464496" cy="1226939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  <a:cs typeface="Trebuchet MS"/>
              </a:rPr>
              <a:t>При реализации образовательной деятельность </a:t>
            </a:r>
            <a:r>
              <a:rPr lang="ru-RU" dirty="0" smtClean="0">
                <a:latin typeface="Times New Roman"/>
                <a:ea typeface="Times New Roman"/>
                <a:cs typeface="Book Antiqua"/>
              </a:rPr>
              <a:t>используются разнообразные </a:t>
            </a:r>
            <a:r>
              <a:rPr lang="ru-RU" b="1" i="1" dirty="0" smtClean="0">
                <a:latin typeface="Times New Roman"/>
                <a:ea typeface="Times New Roman"/>
                <a:cs typeface="Book Antiqua"/>
              </a:rPr>
              <a:t>формы и методы </a:t>
            </a:r>
            <a:r>
              <a:rPr lang="ru-RU" dirty="0" smtClean="0">
                <a:latin typeface="Times New Roman"/>
                <a:ea typeface="Times New Roman"/>
                <a:cs typeface="Book Antiqua"/>
              </a:rPr>
              <a:t>работы</a:t>
            </a:r>
            <a:endParaRPr lang="ru-RU" dirty="0"/>
          </a:p>
        </p:txBody>
      </p:sp>
      <p:pic>
        <p:nvPicPr>
          <p:cNvPr id="11" name="Picture 3" descr="C:\Documents and Settings\Home\Мои документы\Мои рисунки\2009-05-22, занятия\занятия 06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6176" y="4653136"/>
            <a:ext cx="2690840" cy="1786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C:\Documents and Settings\Home\Мои документы\Мои рисунки\2009-05-22, занятия\занятия 06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60232" y="1628800"/>
            <a:ext cx="2232248" cy="148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Documents and Settings\Home\Мои документы\Мои рисунки\2009-05-22, занятия\занятия 06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56176" y="2996952"/>
            <a:ext cx="2160241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C:\Documents and Settings\Home\Мои документы\Мои рисунки\2009-05-22, занятия\занятия 060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851920" y="3356992"/>
            <a:ext cx="1997485" cy="133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251520" y="188640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6" descr="разв.среда 002.jpg"/>
          <p:cNvPicPr>
            <a:picLocks noChangeAspect="1"/>
          </p:cNvPicPr>
          <p:nvPr/>
        </p:nvPicPr>
        <p:blipFill>
          <a:blip r:embed="rId2" cstate="print"/>
          <a:srcRect l="12870"/>
          <a:stretch>
            <a:fillRect/>
          </a:stretch>
        </p:blipFill>
        <p:spPr>
          <a:xfrm>
            <a:off x="6876256" y="4869160"/>
            <a:ext cx="1944216" cy="1673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Горизонтальный свиток 12"/>
          <p:cNvSpPr/>
          <p:nvPr/>
        </p:nvSpPr>
        <p:spPr>
          <a:xfrm>
            <a:off x="2123728" y="188641"/>
            <a:ext cx="6552728" cy="900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Взаимодействие взрослых с детьми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4" name="Содержимое 4" descr="20150907_0940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179" y="1268760"/>
            <a:ext cx="2111588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C:\Users\Администратор\Desktop\DSCN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2016226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Содержимое 4" descr="20150907_09402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140968"/>
            <a:ext cx="2088088" cy="1566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Содержимое 4" descr="20150907_09402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581128"/>
            <a:ext cx="2015638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251520" y="1196752"/>
            <a:ext cx="4392488" cy="54630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Взаимодействие взрослых с детьми является важнейшим фактором развития ребенка и пронизывает все направления образовательной деятельности.  </a:t>
            </a:r>
          </a:p>
          <a:p>
            <a:endParaRPr lang="ru-RU" sz="1200" dirty="0" smtClean="0"/>
          </a:p>
          <a:p>
            <a:pPr algn="just"/>
            <a:r>
              <a:rPr lang="ru-RU" sz="1100" b="1" dirty="0" smtClean="0"/>
              <a:t>При реализации образовательной программы педагог:  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ru-RU" sz="1100" b="1" dirty="0" smtClean="0"/>
              <a:t>  продумывает содержание и организацию совместного образа жизни детей, условия эмоционального благополучия и развития каждого ребенка;  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ru-RU" sz="1100" b="1" dirty="0" smtClean="0"/>
              <a:t>  определяет единые для всех детей правила сосуществования детского общества,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ru-RU" sz="1100" b="1" dirty="0" smtClean="0"/>
              <a:t>   соблюдает гуманистические принципы педагогического сопровождения развития детей, в числе которых забота, теплое отношение, интерес к каждому ребенку, поддержка и установка на успех, развитие детской самостоятельности, инициативы;  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ru-RU" sz="1100" b="1" dirty="0" smtClean="0"/>
              <a:t>   осуществляет развивающее взаимодействие с детьми, основанное на современных педагогических позициях: «Давай сделаем это вместе»; «Посмотри, как я это делаю»; «Научи меня, помоги мне сделать это»;  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ru-RU" sz="1100" b="1" dirty="0" smtClean="0"/>
              <a:t>   сочетает совместную с ребенком деятельность (игры, труд, наблюдения и пр.) и самостоятельную деятельность детей;  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ru-RU" sz="1100" b="1" dirty="0" smtClean="0"/>
              <a:t>   создает развивающую предметно-пространственную среду;  </a:t>
            </a:r>
          </a:p>
          <a:p>
            <a:pPr lvl="0" algn="just" fontAlgn="base">
              <a:buFont typeface="Wingdings" pitchFamily="2" charset="2"/>
              <a:buChar char="q"/>
            </a:pPr>
            <a:r>
              <a:rPr lang="ru-RU" sz="1100" b="1" dirty="0" smtClean="0"/>
              <a:t>   сотрудничает с родителями, совместно с ними решая задачи воспитания и развития малышей.  </a:t>
            </a:r>
          </a:p>
          <a:p>
            <a:r>
              <a:rPr lang="ru-RU" sz="1400" dirty="0" smtClean="0"/>
              <a:t> </a:t>
            </a:r>
          </a:p>
          <a:p>
            <a:pPr algn="just"/>
            <a:endParaRPr lang="ru-RU" sz="1400" b="1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67544" y="260648"/>
            <a:ext cx="1008112" cy="72008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АООП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1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3908</TotalTime>
  <Words>1765</Words>
  <Application>Microsoft Office PowerPoint</Application>
  <PresentationFormat>Экран (4:3)</PresentationFormat>
  <Paragraphs>266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Слайд 1</vt:lpstr>
      <vt:lpstr>Слайд 2</vt:lpstr>
      <vt:lpstr>Слайд 3</vt:lpstr>
      <vt:lpstr>  1. ЦЕЛЕВОЙ РАЗДЕЛ  </vt:lpstr>
      <vt:lpstr>  1. ЦЕЛЕВОЙ РАЗДЕЛ  </vt:lpstr>
      <vt:lpstr>  2. СОДЕРЖАТЕЛЬНЫЙ РАЗДЕЛ  </vt:lpstr>
      <vt:lpstr>Слайд 7</vt:lpstr>
      <vt:lpstr>Слайд 8</vt:lpstr>
      <vt:lpstr>Слайд 9</vt:lpstr>
      <vt:lpstr>Слайд 10</vt:lpstr>
      <vt:lpstr>Слайд 11</vt:lpstr>
      <vt:lpstr>  Направления коррекционной работы  </vt:lpstr>
      <vt:lpstr>  3. ОРГАНИЗАЦИОННЫЙ РАЗДЕЛ  </vt:lpstr>
      <vt:lpstr>Предметно-пространственная  среда детского сада</vt:lpstr>
      <vt:lpstr>Педагогические кадры</vt:lpstr>
      <vt:lpstr>Структура дошкольной организации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Марина</cp:lastModifiedBy>
  <cp:revision>276</cp:revision>
  <dcterms:created xsi:type="dcterms:W3CDTF">2013-12-01T19:03:50Z</dcterms:created>
  <dcterms:modified xsi:type="dcterms:W3CDTF">2021-12-13T17:41:40Z</dcterms:modified>
</cp:coreProperties>
</file>