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8" r:id="rId4"/>
    <p:sldId id="279" r:id="rId5"/>
    <p:sldId id="280" r:id="rId6"/>
    <p:sldId id="28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4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18.06.2020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18.06.2020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18.06.2020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18.06.2020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18.06.2020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18.06.2020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Aero Blue 14 Wallpaper 1920X1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3" y="36649"/>
            <a:ext cx="91256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620688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0000"/>
                </a:solidFill>
                <a:latin typeface="YS Text Fallback"/>
              </a:rPr>
              <a:t>Приобщаем детей к науке при помощи </a:t>
            </a:r>
            <a:r>
              <a:rPr lang="ru-RU" sz="2400" dirty="0">
                <a:solidFill>
                  <a:srgbClr val="000000"/>
                </a:solidFill>
                <a:latin typeface="YS Text Fallback"/>
              </a:rPr>
              <a:t>простых интересных экспериментов, которые можно провести в домашних условиях. Итак, магия с полным разоблачением.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12698" y="2204897"/>
            <a:ext cx="830777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+mj-lt"/>
              </a:rPr>
              <a:t>Фокус №1 «Волшебный стакан».</a:t>
            </a:r>
            <a:endParaRPr lang="ru-RU" b="1" dirty="0">
              <a:solidFill>
                <a:srgbClr val="000000"/>
              </a:solidFill>
              <a:latin typeface="+mj-lt"/>
            </a:endParaRPr>
          </a:p>
          <a:p>
            <a:r>
              <a:rPr lang="ru-RU" sz="1600" dirty="0">
                <a:solidFill>
                  <a:srgbClr val="000000"/>
                </a:solidFill>
                <a:latin typeface="+mj-lt"/>
              </a:rPr>
              <a:t>Налейте воду в стакан, обязательно до самого края. Накройте листом плотной бумаги и аккуратно придерживая его, очень быстро переверните стакан кверху дном. На всякий случай, проделывайте все это над тазом или в ванной. Теперь уберите ладонь… Фокус! Вода по-прежнему остается в стакане!</a:t>
            </a:r>
            <a:endParaRPr lang="ru-RU" sz="1600" b="0" i="0" dirty="0"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2698" y="5484139"/>
            <a:ext cx="813690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+mj-lt"/>
              </a:rPr>
              <a:t>Как так</a:t>
            </a:r>
            <a:r>
              <a:rPr lang="ru-RU" b="1" dirty="0" smtClean="0">
                <a:solidFill>
                  <a:srgbClr val="000000"/>
                </a:solidFill>
                <a:latin typeface="+mj-lt"/>
              </a:rPr>
              <a:t>? </a:t>
            </a:r>
            <a:endParaRPr lang="ru-RU" dirty="0">
              <a:solidFill>
                <a:srgbClr val="000000"/>
              </a:solidFill>
              <a:latin typeface="+mj-lt"/>
            </a:endParaRPr>
          </a:p>
          <a:p>
            <a:pPr algn="just"/>
            <a:r>
              <a:rPr lang="ru-RU" sz="1600" dirty="0">
                <a:solidFill>
                  <a:srgbClr val="000000"/>
                </a:solidFill>
                <a:latin typeface="+mj-lt"/>
              </a:rPr>
              <a:t>Дело в давлении атмосферного воздуха. Давление воздуха на бумагу снаружи больше давления воды на нее изнутри стакана и, соответственно, не позволяет бумаге выпустить воду из емкости</a:t>
            </a:r>
            <a:r>
              <a:rPr lang="ru-RU" dirty="0">
                <a:solidFill>
                  <a:srgbClr val="000000"/>
                </a:solidFill>
                <a:latin typeface="+mj-lt"/>
              </a:rPr>
              <a:t>.</a:t>
            </a:r>
            <a:endParaRPr lang="ru-RU" b="0" i="0" dirty="0">
              <a:solidFill>
                <a:srgbClr val="000000"/>
              </a:solidFill>
              <a:effectLst/>
              <a:latin typeface="+mj-lt"/>
            </a:endParaRPr>
          </a:p>
        </p:txBody>
      </p:sp>
      <p:pic>
        <p:nvPicPr>
          <p:cNvPr id="2050" name="Picture 2" descr="https://avatars.mds.yandex.net/get-zen_doc/46847/pub_592f0e947ddde8b70fb1c066_592f0f077ddde8b70fb1c069/scale_12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573664"/>
            <a:ext cx="2880320" cy="2098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57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Aero Blue 14 Wallpaper 1920X1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91849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8302" y="0"/>
            <a:ext cx="8928992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YS Text Fallback"/>
              </a:rPr>
              <a:t>Фокус №2 «Эффект моря».</a:t>
            </a:r>
            <a:endParaRPr lang="ru-RU" b="1" dirty="0">
              <a:solidFill>
                <a:srgbClr val="000000"/>
              </a:solidFill>
              <a:latin typeface="YS Text Fallback"/>
            </a:endParaRPr>
          </a:p>
          <a:p>
            <a:pPr algn="just"/>
            <a:r>
              <a:rPr lang="ru-RU" sz="1600" dirty="0">
                <a:solidFill>
                  <a:srgbClr val="000000"/>
                </a:solidFill>
                <a:latin typeface="+mj-lt"/>
              </a:rPr>
              <a:t>Мы все знаем, что в морской воде держаться на поверхности проще, нежели в пресной. Попробуем создать дома этакое микро-море и разобраться, в чем тут секрет</a:t>
            </a:r>
            <a:r>
              <a:rPr lang="ru-RU" sz="1600" dirty="0" smtClean="0">
                <a:solidFill>
                  <a:srgbClr val="000000"/>
                </a:solidFill>
                <a:latin typeface="+mj-lt"/>
              </a:rPr>
              <a:t>.</a:t>
            </a:r>
          </a:p>
          <a:p>
            <a:pPr algn="just"/>
            <a:r>
              <a:rPr lang="ru-RU" sz="1600" dirty="0">
                <a:latin typeface="+mj-lt"/>
              </a:rPr>
              <a:t>Приготовьте насыщенный раствор поваренной соли: необходимо растворять соль в стакане до тех пор, пока она не прекратит растворяться. Возьмите </a:t>
            </a:r>
            <a:r>
              <a:rPr lang="ru-RU" sz="1600" dirty="0" smtClean="0">
                <a:latin typeface="+mj-lt"/>
              </a:rPr>
              <a:t>кусочек </a:t>
            </a:r>
            <a:r>
              <a:rPr lang="ru-RU" sz="1600" dirty="0">
                <a:latin typeface="+mj-lt"/>
              </a:rPr>
              <a:t>воска величиной, примерно, с лесной орех, сделайте из него шарик, вложив в него кусочек проволоки для утяжеления. Ваша задача заставить шарик плавно затонуть в стакане с простой водой. Если шарик тонет без нагрузки, то нагружать его, не следует. Получилось? А теперь постепенно подливайте в воду насыщенный раствор поваренной соли и слегка перемешивайте. Шарик сначала поднимется до середины стакана, а потом и вовсе всплывет. Вместо шарика, кстати, с тем же успехом можно взять небольшое куриное яйцо.</a:t>
            </a:r>
            <a:endParaRPr lang="ru-RU" sz="1600" b="0" i="0" dirty="0"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5103674"/>
            <a:ext cx="876778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0000"/>
                </a:solidFill>
                <a:latin typeface="YS Text Fallback"/>
              </a:rPr>
              <a:t>Вспоминаем Архимеда: «на тело, погруженное в жидкость действует выталкивающая сила, пропорциональная весу вытесненной им воды</a:t>
            </a:r>
            <a:r>
              <a:rPr lang="ru-RU" sz="1600" b="1" dirty="0" smtClean="0">
                <a:solidFill>
                  <a:srgbClr val="000000"/>
                </a:solidFill>
                <a:latin typeface="YS Text Fallback"/>
              </a:rPr>
              <a:t>».</a:t>
            </a:r>
          </a:p>
          <a:p>
            <a:pPr algn="just"/>
            <a:r>
              <a:rPr lang="ru-RU" sz="1600" dirty="0">
                <a:solidFill>
                  <a:srgbClr val="000000"/>
                </a:solidFill>
                <a:latin typeface="YS Text Fallback"/>
              </a:rPr>
              <a:t> Объем вытесненной шариком воды в обоих случаях одинаков, но плотность морской воды выше, значит выталкивающая сила больше. Поэтому шарик и всплывает.</a:t>
            </a:r>
            <a:endParaRPr lang="ru-RU" sz="1600" dirty="0"/>
          </a:p>
        </p:txBody>
      </p:sp>
      <p:pic>
        <p:nvPicPr>
          <p:cNvPr id="3078" name="Picture 6" descr="https://avatars.mds.yandex.net/get-zen_doc/170671/pub_592f0e947ddde8b70fb1c066_592f0f5cd7d0a6f53d9a365c/scale_12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5" y="2708920"/>
            <a:ext cx="3240360" cy="2394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330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Aero Blue 14 Wallpaper 1920X1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3" y="55150"/>
            <a:ext cx="9125697" cy="680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3" y="116632"/>
            <a:ext cx="881132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YS Text Fallback"/>
              </a:rPr>
              <a:t>Фокус №3 «Из </a:t>
            </a:r>
            <a:r>
              <a:rPr lang="ru-RU" b="1" dirty="0">
                <a:solidFill>
                  <a:srgbClr val="000000"/>
                </a:solidFill>
                <a:latin typeface="YS Text Fallback"/>
              </a:rPr>
              <a:t>стакана в </a:t>
            </a:r>
            <a:r>
              <a:rPr lang="ru-RU" b="1" dirty="0" smtClean="0">
                <a:solidFill>
                  <a:srgbClr val="000000"/>
                </a:solidFill>
                <a:latin typeface="YS Text Fallback"/>
              </a:rPr>
              <a:t>стакан».</a:t>
            </a:r>
            <a:endParaRPr lang="ru-RU" b="1" dirty="0">
              <a:solidFill>
                <a:srgbClr val="000000"/>
              </a:solidFill>
              <a:latin typeface="YS Text Fallback"/>
            </a:endParaRPr>
          </a:p>
          <a:p>
            <a:pPr algn="just"/>
            <a:r>
              <a:rPr lang="ru-RU" sz="1600" dirty="0">
                <a:solidFill>
                  <a:srgbClr val="000000"/>
                </a:solidFill>
              </a:rPr>
              <a:t>Совсем простой и незатейливый опыт, который можно предложить даже малышу.</a:t>
            </a:r>
          </a:p>
          <a:p>
            <a:pPr algn="just"/>
            <a:r>
              <a:rPr lang="ru-RU" sz="1600" dirty="0">
                <a:solidFill>
                  <a:srgbClr val="000000"/>
                </a:solidFill>
              </a:rPr>
              <a:t>Возьмите два стакана. Один из них наполните водой и поставьте повыше. Другой стакан, пустой, поставьте ниже. Опустите в стакан с водой конец полоски чистой материи, а ее второй конец — в нижний стакан и оставьте конструкцию. Через некоторое время вода «переберется» в пустой стакан</a:t>
            </a:r>
            <a:r>
              <a:rPr lang="ru-RU" sz="16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ru-RU" sz="1600" i="1" dirty="0"/>
              <a:t>В эксперименте на этой картинке действует тот же принцип. Такой опыт выглядит для детей еще более эффектно и наглядно, поскольку все жидкости в емкостях разного цвета</a:t>
            </a:r>
            <a:r>
              <a:rPr lang="ru-RU" sz="1600" i="1" dirty="0" smtClean="0"/>
              <a:t>. Жидкость можно окрасить пищевыми красителями.</a:t>
            </a:r>
            <a:endParaRPr lang="ru-RU" sz="1600" b="0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5517232"/>
            <a:ext cx="88113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000000"/>
                </a:solidFill>
                <a:latin typeface="+mj-lt"/>
              </a:rPr>
              <a:t>Как это происходит? </a:t>
            </a:r>
          </a:p>
          <a:p>
            <a:pPr algn="just"/>
            <a:r>
              <a:rPr lang="ru-RU" sz="1600" dirty="0" smtClean="0">
                <a:solidFill>
                  <a:srgbClr val="000000"/>
                </a:solidFill>
                <a:latin typeface="+mj-lt"/>
              </a:rPr>
              <a:t>Вода, воспользовавшись узенькими промежутками между волокнами, начнет подниматься, впитываться в материю, а потом под действием силы тяжести будет стекать в нижний стакан. </a:t>
            </a:r>
            <a:endParaRPr lang="ru-RU" sz="1600" dirty="0">
              <a:latin typeface="+mj-lt"/>
            </a:endParaRPr>
          </a:p>
        </p:txBody>
      </p:sp>
      <p:pic>
        <p:nvPicPr>
          <p:cNvPr id="4098" name="Picture 2" descr="https://avatars.mds.yandex.net/get-zen_doc/198938/pub_592f0e947ddde8b70fb1c066_592f0f7bd7d0a6f53d9a365d/scale_12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492896"/>
            <a:ext cx="5400600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503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Aero Blue 14 Wallpaper 1920X1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56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0"/>
            <a:ext cx="856895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+mj-lt"/>
              </a:rPr>
              <a:t>Фокус №4 «Пипетка-водолаз».</a:t>
            </a:r>
            <a:endParaRPr lang="ru-RU" sz="2000" b="1" dirty="0">
              <a:solidFill>
                <a:srgbClr val="000000"/>
              </a:solidFill>
              <a:latin typeface="+mj-lt"/>
            </a:endParaRPr>
          </a:p>
          <a:p>
            <a:pPr algn="just"/>
            <a:r>
              <a:rPr lang="ru-RU" sz="1600" dirty="0" smtClean="0">
                <a:solidFill>
                  <a:srgbClr val="000000"/>
                </a:solidFill>
                <a:latin typeface="+mj-lt"/>
              </a:rPr>
              <a:t>Вам </a:t>
            </a:r>
            <a:r>
              <a:rPr lang="ru-RU" sz="1600" dirty="0">
                <a:solidFill>
                  <a:srgbClr val="000000"/>
                </a:solidFill>
                <a:latin typeface="+mj-lt"/>
              </a:rPr>
              <a:t>понадобится пластиковая бутылка с пробкой, пипетка и вода. Наполните бутылку водой, оставив два-три миллиметра до края горлышка. Возьмите пипетку, наберите в нее немного воды и опустите в горлышко бутылки. Она должна своим верхним резиновым концом быть на уровне или чуть выше уровня воды в бутылке. При этом нужно добиться, чтобы от легкого толчка пальцем пипетка погружалась, а потом сама медленно всплывала. Теперь закройте пробку и сдавите бока бутылки. Пипетка пойдет на дно бутылки. Ослабьте давление на бутылку, и она снова всплывет.</a:t>
            </a:r>
            <a:endParaRPr lang="ru-RU" sz="1600" b="0" i="0" dirty="0"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0723" y="4578251"/>
            <a:ext cx="862376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000000"/>
                </a:solidFill>
                <a:latin typeface="+mj-lt"/>
              </a:rPr>
              <a:t>Дело в том, что мы немного сжали воздух в горлышке бутылки и это давление передалось воде. Вода проникла в пипетку — она стала тяжелее (так как вода тяжелее воздуха) и утонула. При прекращении давления сжатый воздух внутри пипетки удалил лишнюю воду, наш «водолаз» стал легче и всплыл. Если в начале опыта «водолаз» вас не слушается, значит, надо отрегулировать количество воды в пипетке. Когда пипетка находится на дне бутылки, легко проследить, как от усиления нажима на стенки бутылки вода входит в пипетку, а при ослаблении нажима выходит из нее.</a:t>
            </a:r>
            <a:endParaRPr lang="ru-RU" sz="1600" dirty="0">
              <a:latin typeface="+mj-lt"/>
            </a:endParaRPr>
          </a:p>
        </p:txBody>
      </p:sp>
      <p:pic>
        <p:nvPicPr>
          <p:cNvPr id="5122" name="Picture 2" descr="https://avatars.mds.yandex.net/get-zen_doc/96780/pub_592f0e947ddde8b70fb1c066_592f0f22d7d0a6f53d9a365b/scale_12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798" y="1844824"/>
            <a:ext cx="2324100" cy="2733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84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Aero Blue 14 Wallpaper 1920X1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2" y="0"/>
            <a:ext cx="91256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-15974"/>
            <a:ext cx="87849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+mj-lt"/>
              </a:rPr>
              <a:t>Фокус №5 «Превращаем жидкость в шар».</a:t>
            </a:r>
            <a:endParaRPr lang="ru-RU" sz="2000" b="1" dirty="0">
              <a:solidFill>
                <a:srgbClr val="000000"/>
              </a:solidFill>
              <a:latin typeface="+mj-lt"/>
            </a:endParaRPr>
          </a:p>
          <a:p>
            <a:pPr algn="just"/>
            <a:r>
              <a:rPr lang="ru-RU" sz="1600" dirty="0">
                <a:solidFill>
                  <a:srgbClr val="000000"/>
                </a:solidFill>
                <a:latin typeface="+mj-lt"/>
              </a:rPr>
              <a:t>Для этого опыта смешайте спирт с водой в </a:t>
            </a:r>
            <a:r>
              <a:rPr lang="ru-RU" sz="1600" dirty="0" smtClean="0">
                <a:solidFill>
                  <a:srgbClr val="000000"/>
                </a:solidFill>
                <a:latin typeface="+mj-lt"/>
              </a:rPr>
              <a:t>соотношении </a:t>
            </a:r>
            <a:r>
              <a:rPr lang="ru-RU" sz="1600" dirty="0">
                <a:solidFill>
                  <a:srgbClr val="000000"/>
                </a:solidFill>
                <a:latin typeface="+mj-lt"/>
              </a:rPr>
              <a:t>примерно 1:1. Налейте эту смесь в стеклянный сосуд (стакан или банку) и введите в нее шприцем растительное масло. Масло в результате располагается в середине сосуда, образуя красивый, прозрачный, желтый шар. Для шара созданы такие условия, как будто он находится в невесомости. Если масляный шар быстро вращать при помощи воткнутого в него стерженька, от шара отделится кольцо.</a:t>
            </a:r>
            <a:endParaRPr lang="ru-RU" sz="1600" b="0" i="0" dirty="0"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4998" y="5111249"/>
            <a:ext cx="87849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000000"/>
                </a:solidFill>
                <a:latin typeface="+mj-lt"/>
              </a:rPr>
              <a:t>Дело в том, что…естественная форма всякой жидкости — шар. Обычно сила тяжести мешает жидкости принимать эту форму, и жидкость либо растекается тонким слоем, если разлита без сосуда, либо же принимает форму сосуда, если налита в него. Находясь внутри другой жидкости такого же </a:t>
            </a:r>
            <a:r>
              <a:rPr lang="ru-RU" sz="1600" dirty="0" smtClean="0">
                <a:solidFill>
                  <a:srgbClr val="000000"/>
                </a:solidFill>
                <a:latin typeface="+mj-lt"/>
              </a:rPr>
              <a:t>удельного </a:t>
            </a:r>
            <a:r>
              <a:rPr lang="ru-RU" sz="1600" dirty="0">
                <a:solidFill>
                  <a:srgbClr val="000000"/>
                </a:solidFill>
                <a:latin typeface="+mj-lt"/>
              </a:rPr>
              <a:t>веса, жидкость по закону Архимеда «теряет» свой вес: она словно ничего не весит, тяжесть на нее не </a:t>
            </a:r>
            <a:r>
              <a:rPr lang="ru-RU" sz="1600" dirty="0" smtClean="0">
                <a:solidFill>
                  <a:srgbClr val="000000"/>
                </a:solidFill>
                <a:latin typeface="+mj-lt"/>
              </a:rPr>
              <a:t>действует—тогда </a:t>
            </a:r>
            <a:r>
              <a:rPr lang="ru-RU" sz="1600" dirty="0">
                <a:solidFill>
                  <a:srgbClr val="000000"/>
                </a:solidFill>
                <a:latin typeface="+mj-lt"/>
              </a:rPr>
              <a:t>жидкость принимает свою естественную, шарообразную форму.</a:t>
            </a:r>
          </a:p>
          <a:p>
            <a:pPr algn="just"/>
            <a:endParaRPr lang="ru-RU" sz="1600" b="0" i="0" dirty="0">
              <a:solidFill>
                <a:srgbClr val="000000"/>
              </a:solidFill>
              <a:effectLst/>
              <a:latin typeface="+mj-lt"/>
            </a:endParaRPr>
          </a:p>
        </p:txBody>
      </p:sp>
      <p:pic>
        <p:nvPicPr>
          <p:cNvPr id="6146" name="Picture 2" descr="https://avatars.mds.yandex.net/get-zen_doc/237236/pub_592f0e947ddde8b70fb1c066_592f0fa1e3cda8c8f17c6466/scale_12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515" y="1595978"/>
            <a:ext cx="4392488" cy="3446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406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Aero Blue 14 Wallpaper 1920X1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2" y="0"/>
            <a:ext cx="91256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4797152"/>
            <a:ext cx="79928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0000"/>
                </a:solidFill>
              </a:rPr>
              <a:t>Все явления, с которыми нам приходится сталкиваться в окружающем мире так или иначе объясняются с помощью законов физики. Надеемся, что описанные </a:t>
            </a:r>
            <a:r>
              <a:rPr lang="ru-RU" sz="2000" dirty="0" smtClean="0">
                <a:solidFill>
                  <a:srgbClr val="000000"/>
                </a:solidFill>
              </a:rPr>
              <a:t>фокусы </a:t>
            </a:r>
            <a:r>
              <a:rPr lang="ru-RU" sz="2000" dirty="0">
                <a:solidFill>
                  <a:srgbClr val="000000"/>
                </a:solidFill>
              </a:rPr>
              <a:t>помогут вам и вашему ребенку приятно провести время, а возможно и всерьез увлечься поиском объяснений происходящего вокруг!</a:t>
            </a:r>
          </a:p>
        </p:txBody>
      </p:sp>
      <p:pic>
        <p:nvPicPr>
          <p:cNvPr id="7170" name="Picture 2" descr="https://avatars.mds.yandex.net/get-zen_doc/176438/pub_592f0e947ddde8b70fb1c066_592f0eefd7d0a6f53d9a3659/scale_12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12675"/>
            <a:ext cx="4762500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931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846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YS Text Fallback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4-я Группа</cp:lastModifiedBy>
  <cp:revision>68</cp:revision>
  <dcterms:created xsi:type="dcterms:W3CDTF">2014-08-22T18:36:37Z</dcterms:created>
  <dcterms:modified xsi:type="dcterms:W3CDTF">2020-06-18T18:49:35Z</dcterms:modified>
</cp:coreProperties>
</file>