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3216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5673B-3207-417E-A5F3-813A15F325BF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019A6-B501-4970-85D9-FF87CCD9E7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5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5673B-3207-417E-A5F3-813A15F325BF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019A6-B501-4970-85D9-FF87CCD9E7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467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5673B-3207-417E-A5F3-813A15F325BF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019A6-B501-4970-85D9-FF87CCD9E7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0271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5673B-3207-417E-A5F3-813A15F325BF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019A6-B501-4970-85D9-FF87CCD9E7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371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5673B-3207-417E-A5F3-813A15F325BF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019A6-B501-4970-85D9-FF87CCD9E7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2132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5673B-3207-417E-A5F3-813A15F325BF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019A6-B501-4970-85D9-FF87CCD9E7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6045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5673B-3207-417E-A5F3-813A15F325BF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019A6-B501-4970-85D9-FF87CCD9E7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889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5673B-3207-417E-A5F3-813A15F325BF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019A6-B501-4970-85D9-FF87CCD9E7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2196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5673B-3207-417E-A5F3-813A15F325BF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019A6-B501-4970-85D9-FF87CCD9E7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169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5673B-3207-417E-A5F3-813A15F325BF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019A6-B501-4970-85D9-FF87CCD9E7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534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5673B-3207-417E-A5F3-813A15F325BF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019A6-B501-4970-85D9-FF87CCD9E7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7991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5673B-3207-417E-A5F3-813A15F325BF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019A6-B501-4970-85D9-FF87CCD9E7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5024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08475"/>
            <a:ext cx="6858000" cy="1011661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48680" y="-324544"/>
            <a:ext cx="5688632" cy="8556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8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Памятка для родителей по ПДД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2000" i="1" dirty="0" smtClean="0">
                <a:solidFill>
                  <a:srgbClr val="00B050"/>
                </a:solidFill>
                <a:effectLst/>
                <a:latin typeface="Times New Roman"/>
                <a:ea typeface="Times New Roman"/>
              </a:rPr>
              <a:t>«Обучение детей наблюдательности на улице» </a:t>
            </a:r>
            <a:endParaRPr lang="ru-RU" sz="2000" dirty="0" smtClean="0">
              <a:effectLst/>
              <a:latin typeface="Times New Roman"/>
              <a:ea typeface="Times New Roman"/>
            </a:endParaRPr>
          </a:p>
          <a:p>
            <a:r>
              <a:rPr lang="ru-RU" sz="1600" dirty="0" smtClean="0">
                <a:solidFill>
                  <a:srgbClr val="444444"/>
                </a:solidFill>
                <a:effectLst/>
                <a:latin typeface="Times New Roman"/>
                <a:ea typeface="Times New Roman"/>
              </a:rPr>
              <a:t>-  Находясь на улице с ребенком, крепко держите его за руку.</a:t>
            </a:r>
            <a:endParaRPr lang="ru-RU" sz="1600" dirty="0" smtClean="0">
              <a:effectLst/>
              <a:latin typeface="Times New Roman"/>
              <a:ea typeface="Times New Roman"/>
            </a:endParaRPr>
          </a:p>
          <a:p>
            <a:r>
              <a:rPr lang="ru-RU" sz="1600" dirty="0" smtClean="0">
                <a:solidFill>
                  <a:srgbClr val="444444"/>
                </a:solidFill>
                <a:effectLst/>
                <a:latin typeface="Times New Roman"/>
                <a:ea typeface="Times New Roman"/>
              </a:rPr>
              <a:t>-  Учите ребенка наблюдательности. Научите ребенка осматриваться по сторонам и определять: нет ли опасности приближающегося транспорта. </a:t>
            </a:r>
            <a:endParaRPr lang="ru-RU" sz="16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1600" dirty="0" smtClean="0">
                <a:solidFill>
                  <a:srgbClr val="444444"/>
                </a:solidFill>
                <a:effectLst/>
                <a:latin typeface="Times New Roman"/>
                <a:ea typeface="Times New Roman"/>
              </a:rPr>
              <a:t>-   При движении по тротуару придерживайтесь стороны подальше от проезжей части. Взрослый должен находиться со стороны проезжей части.</a:t>
            </a:r>
            <a:endParaRPr lang="ru-RU" sz="1600" dirty="0" smtClean="0">
              <a:effectLst/>
              <a:latin typeface="Times New Roman"/>
              <a:ea typeface="Times New Roman"/>
            </a:endParaRPr>
          </a:p>
          <a:p>
            <a:r>
              <a:rPr lang="ru-RU" sz="1600" dirty="0" smtClean="0">
                <a:solidFill>
                  <a:srgbClr val="444444"/>
                </a:solidFill>
                <a:effectLst/>
                <a:latin typeface="Times New Roman"/>
                <a:ea typeface="Times New Roman"/>
              </a:rPr>
              <a:t>-  Приучите ребенка, идя по тротуару, внимательно наблюдать за выездом автомобилей из арок дворов и поворотами транспорта на перекрестках.</a:t>
            </a:r>
            <a:endParaRPr lang="ru-RU" sz="1600" dirty="0" smtClean="0">
              <a:effectLst/>
              <a:latin typeface="Times New Roman"/>
              <a:ea typeface="Times New Roman"/>
            </a:endParaRPr>
          </a:p>
          <a:p>
            <a:r>
              <a:rPr lang="ru-RU" sz="1600" dirty="0" smtClean="0">
                <a:solidFill>
                  <a:srgbClr val="444444"/>
                </a:solidFill>
                <a:effectLst/>
                <a:latin typeface="Times New Roman"/>
                <a:ea typeface="Times New Roman"/>
              </a:rPr>
              <a:t>-  При переходе проезжей части дороги остановитесь и осмотритесь по сторонам. Показывайте ребенку следующие действия по осмотру дороги: поворот головы налево, направо, еще раз налево. Дойдя до разделительной линии, делайте вместе с ним поворот головы направо. </a:t>
            </a:r>
          </a:p>
          <a:p>
            <a:r>
              <a:rPr lang="ru-RU" sz="1600" dirty="0" smtClean="0">
                <a:solidFill>
                  <a:srgbClr val="444444"/>
                </a:solidFill>
                <a:effectLst/>
                <a:latin typeface="Times New Roman"/>
                <a:ea typeface="Times New Roman"/>
              </a:rPr>
              <a:t>-  Наблюдая за приближающимися транспортными средствами, обращайте внимание ребенка на то, что за большими машинами может быть опасность – движущийся на большой скорости легковой автомобиль или мотоцикл. </a:t>
            </a:r>
            <a:endParaRPr lang="ru-RU" sz="16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1600" dirty="0" smtClean="0">
                <a:solidFill>
                  <a:srgbClr val="444444"/>
                </a:solidFill>
                <a:effectLst/>
                <a:latin typeface="Times New Roman"/>
                <a:ea typeface="Times New Roman"/>
              </a:rPr>
              <a:t>-  Не выходите с ребенком на проезжую часть из-за каких-либо препятствий: стоящих автомобилей, кустов, закрывающих обзор проезжей части.</a:t>
            </a:r>
            <a:endParaRPr lang="ru-RU" sz="1600" dirty="0" smtClean="0">
              <a:effectLst/>
              <a:latin typeface="Times New Roman"/>
              <a:ea typeface="Times New Roman"/>
            </a:endParaRPr>
          </a:p>
          <a:p>
            <a:r>
              <a:rPr lang="ru-RU" sz="1600" dirty="0" smtClean="0">
                <a:solidFill>
                  <a:srgbClr val="444444"/>
                </a:solidFill>
                <a:effectLst/>
                <a:latin typeface="Times New Roman"/>
                <a:ea typeface="Times New Roman"/>
              </a:rPr>
              <a:t>-   Переходите проезжую часть прямо, строго перпендикулярно. Ребенок должен понимать, что это делается для лучшего наблюдения за движением транспорта.</a:t>
            </a:r>
            <a:endParaRPr lang="ru-RU" sz="1600" dirty="0" smtClean="0">
              <a:effectLst/>
              <a:latin typeface="Times New Roman"/>
              <a:ea typeface="Times New Roman"/>
            </a:endParaRPr>
          </a:p>
          <a:p>
            <a:pPr marL="285750" indent="-285750">
              <a:buFontTx/>
              <a:buChar char="-"/>
            </a:pPr>
            <a:r>
              <a:rPr lang="ru-RU" sz="1600" dirty="0" smtClean="0">
                <a:solidFill>
                  <a:srgbClr val="444444"/>
                </a:solidFill>
                <a:effectLst/>
                <a:latin typeface="Times New Roman"/>
                <a:ea typeface="Times New Roman"/>
              </a:rPr>
              <a:t>Переходите проезжую часть только на зеленый сигнал </a:t>
            </a:r>
            <a:r>
              <a:rPr lang="ru-RU" dirty="0" smtClean="0">
                <a:solidFill>
                  <a:srgbClr val="444444"/>
                </a:solidFill>
                <a:effectLst/>
                <a:latin typeface="Times New Roman"/>
                <a:ea typeface="Times New Roman"/>
              </a:rPr>
              <a:t>светофора. </a:t>
            </a:r>
          </a:p>
          <a:p>
            <a:pPr marL="285750" indent="-285750">
              <a:buFontTx/>
              <a:buChar char="-"/>
            </a:pPr>
            <a:endParaRPr lang="ru-RU" sz="1400" dirty="0" smtClean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b="1" dirty="0" smtClean="0">
                <a:solidFill>
                  <a:srgbClr val="444444"/>
                </a:solidFill>
                <a:effectLst/>
                <a:latin typeface="Times New Roman"/>
                <a:ea typeface="Times New Roman"/>
              </a:rPr>
              <a:t>Помните, что ребенок обучается движению по улице прежде всего на вашем примере, приобретая собственный опыт!</a:t>
            </a:r>
            <a:endParaRPr lang="ru-RU" sz="1400" b="1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92330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64704" y="1187622"/>
            <a:ext cx="5256584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 algn="ctr">
              <a:spcAft>
                <a:spcPts val="0"/>
              </a:spcAft>
            </a:pPr>
            <a:r>
              <a:rPr lang="ru-RU" sz="2800" b="1" dirty="0">
                <a:solidFill>
                  <a:srgbClr val="FF0000"/>
                </a:solidFill>
                <a:latin typeface="Times New Roman"/>
                <a:ea typeface="Times New Roman"/>
              </a:rPr>
              <a:t>Памятка для </a:t>
            </a:r>
            <a:r>
              <a:rPr lang="ru-RU" sz="28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родителей-водителей</a:t>
            </a:r>
            <a:endParaRPr lang="ru-RU" sz="2000" dirty="0" smtClean="0">
              <a:effectLst/>
              <a:latin typeface="Times New Roman"/>
              <a:ea typeface="Times New Roman"/>
            </a:endParaRPr>
          </a:p>
          <a:p>
            <a:pPr marL="180340" algn="ctr">
              <a:spcAft>
                <a:spcPts val="0"/>
              </a:spcAft>
            </a:pPr>
            <a:r>
              <a:rPr lang="ru-RU" sz="2000" i="1" dirty="0">
                <a:solidFill>
                  <a:srgbClr val="00B050"/>
                </a:solidFill>
                <a:latin typeface="Times New Roman"/>
                <a:ea typeface="Times New Roman"/>
              </a:rPr>
              <a:t>«Правила перевозки детей в автомобиле»</a:t>
            </a:r>
            <a:endParaRPr lang="ru-RU" sz="2000" dirty="0" smtClean="0">
              <a:effectLst/>
              <a:latin typeface="Times New Roman"/>
              <a:ea typeface="Times New Roman"/>
            </a:endParaRPr>
          </a:p>
          <a:p>
            <a:pPr marL="180340"/>
            <a:r>
              <a:rPr lang="ru-RU" sz="2000" dirty="0">
                <a:solidFill>
                  <a:srgbClr val="444444"/>
                </a:solidFill>
                <a:latin typeface="Times New Roman"/>
                <a:ea typeface="Times New Roman"/>
              </a:rPr>
              <a:t>- Всегда пристегивайтесь ремнями безопасности и объясняйте ребенку, зачем это нужно делать. Если это правило автоматически выполняется вами, то оно будет способствовать формированию у ребенка привычки пристегиваться ремнем безопасности. Ремень </a:t>
            </a:r>
            <a:r>
              <a:rPr lang="ru-RU" sz="2000" dirty="0" smtClean="0">
                <a:solidFill>
                  <a:srgbClr val="444444"/>
                </a:solidFill>
                <a:latin typeface="Times New Roman"/>
                <a:ea typeface="Times New Roman"/>
              </a:rPr>
              <a:t>безопасности </a:t>
            </a:r>
            <a:r>
              <a:rPr lang="ru-RU" sz="2000" dirty="0">
                <a:solidFill>
                  <a:srgbClr val="444444"/>
                </a:solidFill>
                <a:latin typeface="Times New Roman"/>
                <a:ea typeface="Times New Roman"/>
              </a:rPr>
              <a:t>для ребенка должен иметь адаптер по его росту (чтобы ремень не был на уровне шеи).</a:t>
            </a:r>
            <a:endParaRPr lang="ru-RU" sz="2000" dirty="0" smtClean="0">
              <a:effectLst/>
              <a:latin typeface="Times New Roman"/>
              <a:ea typeface="Times New Roman"/>
            </a:endParaRPr>
          </a:p>
          <a:p>
            <a:pPr marL="180340"/>
            <a:r>
              <a:rPr lang="ru-RU" sz="2000" dirty="0">
                <a:solidFill>
                  <a:srgbClr val="444444"/>
                </a:solidFill>
                <a:latin typeface="Times New Roman"/>
                <a:ea typeface="Times New Roman"/>
              </a:rPr>
              <a:t>- Дети до 12 лет должны сидеть в специальном детском удерживающем устройстве (кресле) или занимать самые безопасные места в автомобиле: середину и правую часть заднего сиденья.</a:t>
            </a:r>
            <a:endParaRPr lang="ru-RU" sz="2000" dirty="0" smtClean="0">
              <a:effectLst/>
              <a:latin typeface="Times New Roman"/>
              <a:ea typeface="Times New Roman"/>
            </a:endParaRPr>
          </a:p>
          <a:p>
            <a:pPr marL="180340"/>
            <a:r>
              <a:rPr lang="ru-RU" sz="2000" dirty="0">
                <a:solidFill>
                  <a:srgbClr val="444444"/>
                </a:solidFill>
                <a:latin typeface="Times New Roman"/>
                <a:ea typeface="Times New Roman"/>
              </a:rPr>
              <a:t>- Учите ребенка правильному выходу из автомобиля через правую дверь, которая находится со стороны тротуара.</a:t>
            </a:r>
            <a:endParaRPr lang="ru-RU" sz="2000" dirty="0" smtClean="0">
              <a:effectLst/>
              <a:latin typeface="Times New Roman"/>
              <a:ea typeface="Times New Roman"/>
            </a:endParaRPr>
          </a:p>
          <a:p>
            <a:r>
              <a:rPr lang="ru-RU" sz="2000" dirty="0">
                <a:solidFill>
                  <a:srgbClr val="68676D"/>
                </a:solidFill>
                <a:latin typeface="Arial"/>
                <a:ea typeface="Times New Roman"/>
              </a:rPr>
              <a:t> </a:t>
            </a:r>
            <a:endParaRPr lang="ru-RU" sz="20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56076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48680" y="539552"/>
            <a:ext cx="5616624" cy="8343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 algn="ctr">
              <a:spcAft>
                <a:spcPts val="0"/>
              </a:spcAft>
            </a:pPr>
            <a:r>
              <a:rPr lang="ru-RU" sz="28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Памятка для родителей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  <a:p>
            <a:pPr marL="180340"/>
            <a:r>
              <a:rPr lang="ru-RU" dirty="0" smtClean="0">
                <a:solidFill>
                  <a:srgbClr val="FF0000"/>
                </a:solidFill>
                <a:effectLst/>
                <a:latin typeface="Arial"/>
                <a:ea typeface="Times New Roman"/>
              </a:rPr>
              <a:t> </a:t>
            </a:r>
            <a:endParaRPr lang="ru-RU" sz="1400" dirty="0" smtClean="0">
              <a:effectLst/>
              <a:latin typeface="Times New Roman"/>
              <a:ea typeface="Times New Roman"/>
            </a:endParaRPr>
          </a:p>
          <a:p>
            <a:pPr marL="180340" algn="ctr">
              <a:spcAft>
                <a:spcPts val="0"/>
              </a:spcAft>
            </a:pPr>
            <a:r>
              <a:rPr lang="ru-RU" i="1" dirty="0" smtClean="0">
                <a:solidFill>
                  <a:srgbClr val="00B050"/>
                </a:solidFill>
                <a:effectLst/>
                <a:latin typeface="Times New Roman"/>
                <a:ea typeface="Times New Roman"/>
              </a:rPr>
              <a:t>«Причины детского дорожно-транспортного травматизма»</a:t>
            </a:r>
            <a:endParaRPr lang="ru-RU" dirty="0" smtClean="0">
              <a:effectLst/>
              <a:latin typeface="Times New Roman"/>
              <a:ea typeface="Times New Roman"/>
            </a:endParaRPr>
          </a:p>
          <a:p>
            <a:pPr marL="180340"/>
            <a:r>
              <a:rPr lang="ru-RU" dirty="0" smtClean="0">
                <a:solidFill>
                  <a:srgbClr val="00B050"/>
                </a:solidFill>
                <a:effectLst/>
                <a:latin typeface="Arial"/>
                <a:ea typeface="Times New Roman"/>
              </a:rPr>
              <a:t> </a:t>
            </a:r>
            <a:endParaRPr lang="ru-RU" sz="1400" dirty="0" smtClean="0">
              <a:effectLst/>
              <a:latin typeface="Times New Roman"/>
              <a:ea typeface="Times New Roman"/>
            </a:endParaRPr>
          </a:p>
          <a:p>
            <a:pPr marL="180340"/>
            <a:r>
              <a:rPr lang="ru-RU" dirty="0" smtClean="0">
                <a:solidFill>
                  <a:srgbClr val="444444"/>
                </a:solidFill>
                <a:effectLst/>
                <a:latin typeface="Times New Roman"/>
                <a:ea typeface="Times New Roman"/>
              </a:rPr>
              <a:t>- Переход дороги в неположенном месте, перед близко идущим транспортом.</a:t>
            </a:r>
            <a:endParaRPr lang="ru-RU" sz="1400" dirty="0" smtClean="0">
              <a:effectLst/>
              <a:latin typeface="Times New Roman"/>
              <a:ea typeface="Times New Roman"/>
            </a:endParaRPr>
          </a:p>
          <a:p>
            <a:pPr marL="180340"/>
            <a:r>
              <a:rPr lang="ru-RU" dirty="0" smtClean="0">
                <a:solidFill>
                  <a:srgbClr val="444444"/>
                </a:solidFill>
                <a:effectLst/>
                <a:latin typeface="Times New Roman"/>
                <a:ea typeface="Times New Roman"/>
              </a:rPr>
              <a:t>Игры на проезжей части и возле нее.</a:t>
            </a:r>
            <a:endParaRPr lang="ru-RU" sz="1400" dirty="0" smtClean="0">
              <a:effectLst/>
              <a:latin typeface="Times New Roman"/>
              <a:ea typeface="Times New Roman"/>
            </a:endParaRPr>
          </a:p>
          <a:p>
            <a:pPr marL="180340"/>
            <a:r>
              <a:rPr lang="ru-RU" dirty="0" smtClean="0">
                <a:solidFill>
                  <a:srgbClr val="444444"/>
                </a:solidFill>
                <a:effectLst/>
                <a:latin typeface="Times New Roman"/>
                <a:ea typeface="Times New Roman"/>
              </a:rPr>
              <a:t>- Катание на велосипеде, роликах, других самокатных средствах по проезжей части дороги.</a:t>
            </a:r>
            <a:endParaRPr lang="ru-RU" sz="1400" dirty="0" smtClean="0">
              <a:effectLst/>
              <a:latin typeface="Times New Roman"/>
              <a:ea typeface="Times New Roman"/>
            </a:endParaRPr>
          </a:p>
          <a:p>
            <a:pPr marL="180340"/>
            <a:r>
              <a:rPr lang="ru-RU" dirty="0" smtClean="0">
                <a:solidFill>
                  <a:srgbClr val="444444"/>
                </a:solidFill>
                <a:effectLst/>
                <a:latin typeface="Times New Roman"/>
                <a:ea typeface="Times New Roman"/>
              </a:rPr>
              <a:t>- Невнимание к сигналам светофора. Переход проезжей части на красный или желтый сигналы светофора.</a:t>
            </a:r>
            <a:endParaRPr lang="ru-RU" sz="1400" dirty="0" smtClean="0">
              <a:effectLst/>
              <a:latin typeface="Times New Roman"/>
              <a:ea typeface="Times New Roman"/>
            </a:endParaRPr>
          </a:p>
          <a:p>
            <a:pPr marL="180340"/>
            <a:r>
              <a:rPr lang="ru-RU" dirty="0" smtClean="0">
                <a:solidFill>
                  <a:srgbClr val="444444"/>
                </a:solidFill>
                <a:effectLst/>
                <a:latin typeface="Times New Roman"/>
                <a:ea typeface="Times New Roman"/>
              </a:rPr>
              <a:t>- Выход на проезжую часть из-за стоящих машин, сооружений, зеленых насаждений и других препятствий.</a:t>
            </a:r>
            <a:endParaRPr lang="ru-RU" sz="1400" dirty="0" smtClean="0">
              <a:effectLst/>
              <a:latin typeface="Times New Roman"/>
              <a:ea typeface="Times New Roman"/>
            </a:endParaRPr>
          </a:p>
          <a:p>
            <a:pPr marL="180340"/>
            <a:r>
              <a:rPr lang="ru-RU" dirty="0" smtClean="0">
                <a:solidFill>
                  <a:srgbClr val="444444"/>
                </a:solidFill>
                <a:effectLst/>
                <a:latin typeface="Times New Roman"/>
                <a:ea typeface="Times New Roman"/>
              </a:rPr>
              <a:t>- Неправильный выбор места перехода дороги при высадке из маршрутного транспорта. Обход транспорта спереди или сзади.</a:t>
            </a:r>
            <a:endParaRPr lang="ru-RU" sz="1400" dirty="0" smtClean="0">
              <a:effectLst/>
              <a:latin typeface="Times New Roman"/>
              <a:ea typeface="Times New Roman"/>
            </a:endParaRPr>
          </a:p>
          <a:p>
            <a:pPr marL="180340"/>
            <a:r>
              <a:rPr lang="ru-RU" dirty="0" smtClean="0">
                <a:solidFill>
                  <a:srgbClr val="444444"/>
                </a:solidFill>
                <a:effectLst/>
                <a:latin typeface="Times New Roman"/>
                <a:ea typeface="Times New Roman"/>
              </a:rPr>
              <a:t>- Незнание правил перехода перекрестка.</a:t>
            </a:r>
            <a:endParaRPr lang="ru-RU" sz="1400" dirty="0" smtClean="0">
              <a:effectLst/>
              <a:latin typeface="Times New Roman"/>
              <a:ea typeface="Times New Roman"/>
            </a:endParaRPr>
          </a:p>
          <a:p>
            <a:pPr marL="180340"/>
            <a:r>
              <a:rPr lang="ru-RU" dirty="0" smtClean="0">
                <a:solidFill>
                  <a:srgbClr val="444444"/>
                </a:solidFill>
                <a:effectLst/>
                <a:latin typeface="Times New Roman"/>
                <a:ea typeface="Times New Roman"/>
              </a:rPr>
              <a:t>- Хождение по проезжей части при наличии тротуара.</a:t>
            </a:r>
            <a:endParaRPr lang="ru-RU" sz="1400" dirty="0" smtClean="0">
              <a:effectLst/>
              <a:latin typeface="Times New Roman"/>
              <a:ea typeface="Times New Roman"/>
            </a:endParaRPr>
          </a:p>
          <a:p>
            <a:pPr marL="180340"/>
            <a:r>
              <a:rPr lang="ru-RU" dirty="0" smtClean="0">
                <a:solidFill>
                  <a:srgbClr val="444444"/>
                </a:solidFill>
                <a:effectLst/>
                <a:latin typeface="Times New Roman"/>
                <a:ea typeface="Times New Roman"/>
              </a:rPr>
              <a:t>- Бегство от опасности в потоке движущегося транспорта.</a:t>
            </a:r>
            <a:endParaRPr lang="ru-RU" sz="1400" dirty="0" smtClean="0">
              <a:effectLst/>
              <a:latin typeface="Times New Roman"/>
              <a:ea typeface="Times New Roman"/>
            </a:endParaRPr>
          </a:p>
          <a:p>
            <a:pPr marL="180340"/>
            <a:r>
              <a:rPr lang="ru-RU" dirty="0" smtClean="0">
                <a:solidFill>
                  <a:srgbClr val="444444"/>
                </a:solidFill>
                <a:effectLst/>
                <a:latin typeface="Times New Roman"/>
                <a:ea typeface="Times New Roman"/>
              </a:rPr>
              <a:t>- Движение по загородной дороге по направлению движения транспорта.</a:t>
            </a:r>
            <a:endParaRPr lang="ru-RU" sz="1400" dirty="0" smtClean="0">
              <a:effectLst/>
              <a:latin typeface="Times New Roman"/>
              <a:ea typeface="Times New Roman"/>
            </a:endParaRPr>
          </a:p>
          <a:p>
            <a:pPr marL="180340">
              <a:spcBef>
                <a:spcPts val="450"/>
              </a:spcBef>
            </a:pPr>
            <a:r>
              <a:rPr lang="ru-RU" dirty="0" smtClean="0">
                <a:solidFill>
                  <a:srgbClr val="444444"/>
                </a:solidFill>
                <a:effectLst/>
                <a:latin typeface="Arial"/>
                <a:ea typeface="Times New Roman"/>
              </a:rPr>
              <a:t> </a:t>
            </a:r>
            <a:endParaRPr lang="ru-RU" sz="1400" dirty="0" smtClean="0">
              <a:effectLst/>
              <a:latin typeface="Times New Roman"/>
              <a:ea typeface="Times New Roman"/>
            </a:endParaRPr>
          </a:p>
          <a:p>
            <a:pPr marL="180340" algn="ctr"/>
            <a:r>
              <a:rPr lang="ru-RU" b="1" dirty="0" smtClean="0">
                <a:solidFill>
                  <a:srgbClr val="444444"/>
                </a:solidFill>
                <a:effectLst/>
                <a:latin typeface="Arial"/>
                <a:ea typeface="Times New Roman"/>
              </a:rPr>
              <a:t> </a:t>
            </a:r>
            <a:r>
              <a:rPr lang="ru-RU" b="1" dirty="0" smtClean="0">
                <a:solidFill>
                  <a:srgbClr val="444444"/>
                </a:solidFill>
                <a:effectLst/>
                <a:latin typeface="Times New Roman"/>
                <a:ea typeface="Times New Roman"/>
              </a:rPr>
              <a:t>Соблюдайте правила дорожного движения! Берегите своих детей!</a:t>
            </a:r>
            <a:endParaRPr lang="ru-RU" sz="1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352855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124</Words>
  <Application>Microsoft Office PowerPoint</Application>
  <PresentationFormat>Экран (4:3)</PresentationFormat>
  <Paragraphs>35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5</cp:revision>
  <dcterms:created xsi:type="dcterms:W3CDTF">2020-06-18T07:39:19Z</dcterms:created>
  <dcterms:modified xsi:type="dcterms:W3CDTF">2020-06-18T08:33:12Z</dcterms:modified>
</cp:coreProperties>
</file>