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56" r:id="rId2"/>
    <p:sldId id="276" r:id="rId3"/>
    <p:sldId id="267" r:id="rId4"/>
    <p:sldId id="266" r:id="rId5"/>
    <p:sldId id="258" r:id="rId6"/>
    <p:sldId id="272" r:id="rId7"/>
    <p:sldId id="273" r:id="rId8"/>
    <p:sldId id="282" r:id="rId9"/>
    <p:sldId id="283" r:id="rId10"/>
  </p:sldIdLst>
  <p:sldSz cx="9144000" cy="6858000" type="screen4x3"/>
  <p:notesSz cx="9144000" cy="6858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E41BF-6A37-406A-820D-868DFBBBCEC5}" type="datetimeFigureOut">
              <a:rPr lang="ru-RU" smtClean="0"/>
              <a:pPr/>
              <a:t>09.02.2022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8676-8FC7-420D-9C39-74D4483225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440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7696200" y="0"/>
                </a:moveTo>
                <a:lnTo>
                  <a:pt x="0" y="0"/>
                </a:lnTo>
                <a:lnTo>
                  <a:pt x="0" y="5715000"/>
                </a:lnTo>
                <a:lnTo>
                  <a:pt x="7696200" y="5715000"/>
                </a:lnTo>
                <a:lnTo>
                  <a:pt x="769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491865" y="1340738"/>
            <a:ext cx="2193925" cy="1637030"/>
          </a:xfrm>
          <a:custGeom>
            <a:avLst/>
            <a:gdLst/>
            <a:ahLst/>
            <a:cxnLst/>
            <a:rect l="l" t="t" r="r" b="b"/>
            <a:pathLst>
              <a:path w="2193925" h="1637030">
                <a:moveTo>
                  <a:pt x="2029714" y="0"/>
                </a:moveTo>
                <a:lnTo>
                  <a:pt x="163702" y="0"/>
                </a:lnTo>
                <a:lnTo>
                  <a:pt x="120179" y="5846"/>
                </a:lnTo>
                <a:lnTo>
                  <a:pt x="81073" y="22347"/>
                </a:lnTo>
                <a:lnTo>
                  <a:pt x="47942" y="47942"/>
                </a:lnTo>
                <a:lnTo>
                  <a:pt x="22347" y="81073"/>
                </a:lnTo>
                <a:lnTo>
                  <a:pt x="5846" y="120179"/>
                </a:lnTo>
                <a:lnTo>
                  <a:pt x="0" y="163702"/>
                </a:lnTo>
                <a:lnTo>
                  <a:pt x="0" y="1472946"/>
                </a:lnTo>
                <a:lnTo>
                  <a:pt x="5846" y="1516469"/>
                </a:lnTo>
                <a:lnTo>
                  <a:pt x="22347" y="1555575"/>
                </a:lnTo>
                <a:lnTo>
                  <a:pt x="47942" y="1588706"/>
                </a:lnTo>
                <a:lnTo>
                  <a:pt x="81073" y="1614301"/>
                </a:lnTo>
                <a:lnTo>
                  <a:pt x="120179" y="1630802"/>
                </a:lnTo>
                <a:lnTo>
                  <a:pt x="163702" y="1636649"/>
                </a:lnTo>
                <a:lnTo>
                  <a:pt x="2029714" y="1636649"/>
                </a:lnTo>
                <a:lnTo>
                  <a:pt x="2073237" y="1630802"/>
                </a:lnTo>
                <a:lnTo>
                  <a:pt x="2112343" y="1614301"/>
                </a:lnTo>
                <a:lnTo>
                  <a:pt x="2145474" y="1588706"/>
                </a:lnTo>
                <a:lnTo>
                  <a:pt x="2171069" y="1555575"/>
                </a:lnTo>
                <a:lnTo>
                  <a:pt x="2187570" y="1516469"/>
                </a:lnTo>
                <a:lnTo>
                  <a:pt x="2193417" y="1472946"/>
                </a:lnTo>
                <a:lnTo>
                  <a:pt x="2193417" y="163702"/>
                </a:lnTo>
                <a:lnTo>
                  <a:pt x="2187570" y="120179"/>
                </a:lnTo>
                <a:lnTo>
                  <a:pt x="2171069" y="81073"/>
                </a:lnTo>
                <a:lnTo>
                  <a:pt x="2145474" y="47942"/>
                </a:lnTo>
                <a:lnTo>
                  <a:pt x="2112343" y="22347"/>
                </a:lnTo>
                <a:lnTo>
                  <a:pt x="2073237" y="5846"/>
                </a:lnTo>
                <a:lnTo>
                  <a:pt x="2029714" y="0"/>
                </a:lnTo>
                <a:close/>
              </a:path>
            </a:pathLst>
          </a:custGeom>
          <a:solidFill>
            <a:srgbClr val="7ED1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491865" y="1340738"/>
            <a:ext cx="2193925" cy="1637030"/>
          </a:xfrm>
          <a:custGeom>
            <a:avLst/>
            <a:gdLst/>
            <a:ahLst/>
            <a:cxnLst/>
            <a:rect l="l" t="t" r="r" b="b"/>
            <a:pathLst>
              <a:path w="2193925" h="1637030">
                <a:moveTo>
                  <a:pt x="0" y="163702"/>
                </a:moveTo>
                <a:lnTo>
                  <a:pt x="5846" y="120179"/>
                </a:lnTo>
                <a:lnTo>
                  <a:pt x="22347" y="81073"/>
                </a:lnTo>
                <a:lnTo>
                  <a:pt x="47942" y="47942"/>
                </a:lnTo>
                <a:lnTo>
                  <a:pt x="81073" y="22347"/>
                </a:lnTo>
                <a:lnTo>
                  <a:pt x="120179" y="5846"/>
                </a:lnTo>
                <a:lnTo>
                  <a:pt x="163702" y="0"/>
                </a:lnTo>
                <a:lnTo>
                  <a:pt x="2029714" y="0"/>
                </a:lnTo>
                <a:lnTo>
                  <a:pt x="2073237" y="5846"/>
                </a:lnTo>
                <a:lnTo>
                  <a:pt x="2112343" y="22347"/>
                </a:lnTo>
                <a:lnTo>
                  <a:pt x="2145474" y="47942"/>
                </a:lnTo>
                <a:lnTo>
                  <a:pt x="2171069" y="81073"/>
                </a:lnTo>
                <a:lnTo>
                  <a:pt x="2187570" y="120179"/>
                </a:lnTo>
                <a:lnTo>
                  <a:pt x="2193417" y="163702"/>
                </a:lnTo>
                <a:lnTo>
                  <a:pt x="2193417" y="1472946"/>
                </a:lnTo>
                <a:lnTo>
                  <a:pt x="2187570" y="1516469"/>
                </a:lnTo>
                <a:lnTo>
                  <a:pt x="2171069" y="1555575"/>
                </a:lnTo>
                <a:lnTo>
                  <a:pt x="2145474" y="1588706"/>
                </a:lnTo>
                <a:lnTo>
                  <a:pt x="2112343" y="1614301"/>
                </a:lnTo>
                <a:lnTo>
                  <a:pt x="2073237" y="1630802"/>
                </a:lnTo>
                <a:lnTo>
                  <a:pt x="2029714" y="1636649"/>
                </a:lnTo>
                <a:lnTo>
                  <a:pt x="163702" y="1636649"/>
                </a:lnTo>
                <a:lnTo>
                  <a:pt x="120179" y="1630802"/>
                </a:lnTo>
                <a:lnTo>
                  <a:pt x="81073" y="1614301"/>
                </a:lnTo>
                <a:lnTo>
                  <a:pt x="47942" y="1588706"/>
                </a:lnTo>
                <a:lnTo>
                  <a:pt x="22347" y="1555575"/>
                </a:lnTo>
                <a:lnTo>
                  <a:pt x="5846" y="1516469"/>
                </a:lnTo>
                <a:lnTo>
                  <a:pt x="0" y="1472946"/>
                </a:lnTo>
                <a:lnTo>
                  <a:pt x="0" y="163702"/>
                </a:lnTo>
                <a:close/>
              </a:path>
            </a:pathLst>
          </a:custGeom>
          <a:ln w="158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43000" y="0"/>
            <a:ext cx="8001000" cy="685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27887" y="6068567"/>
            <a:ext cx="7923275" cy="5394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31519" y="575309"/>
            <a:ext cx="7696200" cy="5715000"/>
          </a:xfrm>
          <a:custGeom>
            <a:avLst/>
            <a:gdLst/>
            <a:ahLst/>
            <a:cxnLst/>
            <a:rect l="l" t="t" r="r" b="b"/>
            <a:pathLst>
              <a:path w="7696200" h="5715000">
                <a:moveTo>
                  <a:pt x="7696200" y="0"/>
                </a:moveTo>
                <a:lnTo>
                  <a:pt x="0" y="0"/>
                </a:lnTo>
                <a:lnTo>
                  <a:pt x="0" y="5715000"/>
                </a:lnTo>
                <a:lnTo>
                  <a:pt x="7696200" y="5715000"/>
                </a:lnTo>
                <a:lnTo>
                  <a:pt x="7696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27887" y="522731"/>
            <a:ext cx="7903463" cy="592226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31519" y="576072"/>
            <a:ext cx="7696200" cy="5715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52983" y="182397"/>
            <a:ext cx="749325" cy="7493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030209" y="213398"/>
            <a:ext cx="736536" cy="7365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7401" y="764793"/>
            <a:ext cx="6829196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8956" y="1689938"/>
            <a:ext cx="6546087" cy="3794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16280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84265" y="-381000"/>
            <a:ext cx="8001000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89952" y="4589275"/>
            <a:ext cx="7386828" cy="5410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86967" y="964691"/>
            <a:ext cx="7386828" cy="50383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9952" y="1017041"/>
            <a:ext cx="7179945" cy="4831715"/>
          </a:xfrm>
          <a:custGeom>
            <a:avLst/>
            <a:gdLst/>
            <a:ahLst/>
            <a:cxnLst/>
            <a:rect l="l" t="t" r="r" b="b"/>
            <a:pathLst>
              <a:path w="7179945" h="4831715">
                <a:moveTo>
                  <a:pt x="7179691" y="0"/>
                </a:moveTo>
                <a:lnTo>
                  <a:pt x="0" y="0"/>
                </a:lnTo>
                <a:lnTo>
                  <a:pt x="0" y="4831588"/>
                </a:lnTo>
                <a:lnTo>
                  <a:pt x="7179691" y="4831588"/>
                </a:lnTo>
                <a:lnTo>
                  <a:pt x="71796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15608" y="868240"/>
            <a:ext cx="7386828" cy="50383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1146053" y="1052068"/>
            <a:ext cx="7179691" cy="27579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8764" y="611276"/>
            <a:ext cx="749325" cy="7493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770621" y="664883"/>
            <a:ext cx="736536" cy="7365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562861" y="1138885"/>
            <a:ext cx="6024880" cy="43838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340360" indent="-9525" algn="ctr">
              <a:lnSpc>
                <a:spcPct val="100000"/>
              </a:lnSpc>
              <a:spcBef>
                <a:spcPts val="105"/>
              </a:spcBef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Эффективные формы повышения компетентности родителей в рамках организации  деятельности Консультационного центра.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детский сад №283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 </a:t>
            </a:r>
            <a:r>
              <a:rPr lang="ru-RU" sz="20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Быховая</a:t>
            </a: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О.В.</a:t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 Аникина Е.В.</a:t>
            </a:r>
            <a:endParaRPr sz="20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401" y="764793"/>
            <a:ext cx="6829196" cy="1354217"/>
          </a:xfrm>
        </p:spPr>
        <p:txBody>
          <a:bodyPr/>
          <a:lstStyle/>
          <a:p>
            <a:pPr algn="ctr"/>
            <a:r>
              <a:rPr lang="ru-RU" sz="2400" b="1" kern="1200" spc="-3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КОНСУЛЬТИРОВАНИЕ</a:t>
            </a:r>
            <a:r>
              <a:rPr lang="ru-RU" sz="2400" b="1" kern="120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200" spc="-1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kern="1200" spc="-48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200" spc="-1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ДОШКОЛЬНОМ </a:t>
            </a:r>
            <a:r>
              <a:rPr lang="en-US" sz="2400" b="1" kern="1200" spc="-10" dirty="0" smtClean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200" spc="-5" dirty="0" smtClean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</a:t>
            </a:r>
            <a:r>
              <a:rPr lang="en-US" sz="2400" b="1" kern="1200" spc="-5" dirty="0" smtClean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200" spc="-75" dirty="0" smtClean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kern="1200" spc="-5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ЭТО:</a:t>
            </a:r>
            <a:br>
              <a:rPr lang="ru-RU" sz="2400" b="1" kern="1200" spc="-5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1689938"/>
            <a:ext cx="7543800" cy="4062651"/>
          </a:xfrm>
        </p:spPr>
        <p:txBody>
          <a:bodyPr/>
          <a:lstStyle/>
          <a:p>
            <a:r>
              <a:rPr lang="ru-RU" dirty="0"/>
              <a:t> </a:t>
            </a:r>
          </a:p>
          <a:p>
            <a:pPr marL="457200" lvl="0" indent="-4572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МЕХАНИЗМЫ, ОБЕСПЕЧИВАЮЩИЕ ГОСУДАРСТВЕННЫЕ ГАРАНТИИ ДОСТУПНОСТИ ДОШКОЛЬНОГО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ОБРАЗОВАНИЯ.</a:t>
            </a:r>
          </a:p>
          <a:p>
            <a:pPr marL="457200" lvl="0" indent="-457200" algn="just"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 ПРЕДОСТАВЛЕНИЯ ДОШКОЛЬНЫХ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УСЛУГ.</a:t>
            </a:r>
          </a:p>
          <a:p>
            <a:pPr marL="457200" lvl="0" indent="-457200" algn="just">
              <a:buAutoNum type="arabicPeriod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ПОДДЕРЖКИ ОБРАЗОВАТЕЛЬНОГО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ПОТЕНЦИАЛА СЕМЬИ, ПОВЫШЕНИЕ ПЕДАГОГИЧЕСКОЙ КУЛЬТУРЫ И РАЗВИТИЕ РОДИТЕЛЬСКИХ КОМПЕТЕНЦИЙ.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32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401" y="764793"/>
            <a:ext cx="6829196" cy="1354217"/>
          </a:xfrm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КОНСУЛЬТИРОВАНИЕ ДОЛЖНО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НОСИТЬ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АДРЕСНЫЙ </a:t>
            </a:r>
            <a:r>
              <a:rPr lang="en-US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ПОТОМУ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ЧТО: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1752600"/>
            <a:ext cx="7696200" cy="4862870"/>
          </a:xfrm>
        </p:spPr>
        <p:txBody>
          <a:bodyPr/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ПРИНЦИПАМ	ПРИОРИТЕТНОСТИ  ДИАЛОГА,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ДОСТУПНОСТИ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 ИНДИВИДУАЛЬНОГО ПОДХОДА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 СПОСОБСТВУЕТ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ЧЕТКОЙ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УПРАВЛЕНЧЕСКОЙ ДИФФЕРЕНЦИАЦИИ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ГРУПП  ПОЛУЧАТЕЛЕЙ  КОНСУЛЬТАЦИОННОЙ  ПОМОЩИ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 ПОЗВОЛЯЕТ        РЕАЛИЗОВАТЬ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ЛИЧНОСТНО-ОРИЕНТИРОВАННУЮ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МОДЕЛЬ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 С    РОДИТЕЛЯМИ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ЕДИНОМ ОБРАЗОВАТЕЛЬНОМ ПРОСТРАНСТВЕ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  ПОЗВОЛЯЕТ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ПРИВЛЕКАТЬ ПРИ  НЕОБХОДИМОСТИ  ШИРОКИЙ  КРУГ СПЕЦИАЛИСТОВ  В РАЗНЫХ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ОБЛАСТЯХ КОНСУЛЬТИРОВАНИЯ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209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533401"/>
            <a:ext cx="6829807" cy="2880789"/>
          </a:xfrm>
        </p:spPr>
        <p:txBody>
          <a:bodyPr/>
          <a:lstStyle/>
          <a:p>
            <a:pPr marL="12700" marR="5080" lvl="0" indent="0" algn="ctr" defTabSz="914400" rtl="0" eaLnBrk="1" fontAlgn="auto" latinLnBrk="0" hangingPunct="1">
              <a:lnSpc>
                <a:spcPct val="120000"/>
              </a:lnSpc>
              <a:spcBef>
                <a:spcPts val="100"/>
              </a:spcBef>
              <a:spcAft>
                <a:spcPts val="0"/>
              </a:spcAft>
              <a:tabLst/>
              <a:defRPr/>
            </a:pPr>
            <a:r>
              <a:rPr lang="ru-RU" sz="1800" b="1" kern="1200" spc="5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АДРЕСНОЕ</a:t>
            </a:r>
            <a:r>
              <a:rPr lang="en-US" sz="1800" b="1" kern="1200" spc="5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b="1" kern="1200" spc="5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ВЗАИМОДЕЙСТВИЕ </a:t>
            </a:r>
            <a:r>
              <a:rPr lang="en-US" sz="1800" b="1" kern="1200" spc="-15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1800" b="1" kern="1200" spc="-35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КОНСУЛЬТАЦИОННОГО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ЦЕНТРА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АКТУАЛИЗИРУЕТ 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ОБРАЩЕНИЕ </a:t>
            </a:r>
            <a:r>
              <a:rPr lang="ru-RU" sz="1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 </a:t>
            </a:r>
            <a:r>
              <a:rPr lang="ru-RU" sz="1800" b="1" kern="1200" spc="-1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РОДИТЕЛЯМ </a:t>
            </a:r>
            <a:r>
              <a:rPr lang="ru-RU" sz="1800" b="1" kern="1200" spc="-3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НОВОГО </a:t>
            </a:r>
            <a:r>
              <a:rPr lang="ru-RU" sz="1800" b="1" kern="1200" spc="-1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ПОКОЛЕНИЯ </a:t>
            </a:r>
            <a:r>
              <a:rPr lang="ru-RU" sz="1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УЧЕТОМ </a:t>
            </a:r>
            <a:r>
              <a:rPr lang="ru-RU" sz="1800" b="1" kern="1200" spc="-5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СЛЕДУЮЩИХ  </a:t>
            </a:r>
            <a:r>
              <a:rPr lang="ru-RU" sz="1800" b="1" kern="1200" spc="-2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ОСОБЕННОСТЕЙ</a:t>
            </a:r>
            <a:r>
              <a:rPr lang="ru-RU" sz="1800" b="1" kern="1200" spc="-2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br>
              <a:rPr lang="ru-RU" sz="1800" b="1" kern="1200" spc="-2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1600" b="1" kern="1200" spc="-2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1600" b="1" kern="1200" spc="-20" dirty="0" smtClean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1600" b="1" kern="1200" spc="-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1600" b="1" kern="1200" spc="-2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ru-RU" sz="1200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ru-RU" sz="1200" kern="1200" dirty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5273238"/>
          </a:xfrm>
        </p:spPr>
        <p:txBody>
          <a:bodyPr/>
          <a:lstStyle/>
          <a:p>
            <a:pPr marL="298450" marR="0" lvl="0" indent="-285750" algn="just" defTabSz="914400" rtl="0" eaLnBrk="1" fontAlgn="auto" latinLnBrk="0" hangingPunct="1">
              <a:spcBef>
                <a:spcPts val="147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41300" algn="l"/>
              </a:tabLst>
              <a:defRPr/>
            </a:pPr>
            <a:r>
              <a:rPr lang="ru-RU" sz="1600" b="1" kern="1200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РОДИТЕЛИ-МИЛЛЕНИАЛЫ</a:t>
            </a:r>
            <a:r>
              <a:rPr lang="ru-RU" sz="1600" b="1" kern="1200" spc="32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1200" spc="-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ЗНАЮТ</a:t>
            </a:r>
            <a:r>
              <a:rPr lang="ru-RU" sz="1600" b="1" kern="1200" spc="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1200" spc="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kern="1200" spc="3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12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</a:t>
            </a:r>
            <a:r>
              <a:rPr lang="ru-RU" sz="1600" b="1" kern="1200" spc="3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kern="1200" spc="3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1200" spc="-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</a:t>
            </a:r>
            <a:r>
              <a:rPr lang="ru-RU" sz="1600" b="1" kern="1200" spc="32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1200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1600" b="1" kern="1200" spc="31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kern="1200" spc="3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1200" spc="-4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РАЗЫ</a:t>
            </a:r>
            <a:r>
              <a:rPr lang="ru-RU" sz="1600" b="1" kern="1200" spc="32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1200" spc="-2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БОЛЬШЕ,</a:t>
            </a:r>
            <a: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1200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 </a:t>
            </a:r>
            <a:r>
              <a:rPr lang="ru-RU" sz="16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ПРЕДЫДУЩИЕ </a:t>
            </a:r>
            <a:r>
              <a:rPr lang="ru-RU" sz="1600" b="1" kern="1200" spc="-3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1200" spc="-1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ПОКОЛЕНИЯ;</a:t>
            </a:r>
            <a:endParaRPr lang="ru-RU" sz="1600" b="1" kern="1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marR="0" lvl="0" indent="-285750" algn="just" defTabSz="914400" rtl="0" eaLnBrk="1" fontAlgn="auto" latinLnBrk="0" hangingPunct="1">
              <a:spcBef>
                <a:spcPts val="1475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241300" algn="l"/>
              </a:tabLst>
              <a:defRPr/>
            </a:pPr>
            <a:r>
              <a:rPr lang="ru-RU" sz="1600" b="1" spc="-1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УНИКАЛЬНОСТЬ 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МИЛЛЕНИАЛОВ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600" b="1" spc="-2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ТРЕБУЕТ</a:t>
            </a:r>
            <a:r>
              <a:rPr lang="ru-RU" sz="1600" b="1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600" b="1" spc="-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СОВЕРШЕННО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7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spc="-1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b="1" spc="-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spc="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b="1" spc="-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spc="-2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spc="-1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1600" b="1" spc="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b="1" spc="-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ЫХ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3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ПОДХОДОВ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2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1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ru-RU" sz="1600" b="1" spc="-2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spc="-1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600" b="1" spc="-1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600" b="1" spc="-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</a:t>
            </a:r>
            <a:r>
              <a:rPr lang="ru-RU" sz="1600" b="1" spc="-1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1600" b="1" kern="1200" spc="-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ТРАДИЦИОННЫХ </a:t>
            </a:r>
            <a:r>
              <a:rPr lang="ru-RU" sz="1600" b="1" kern="12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</a:t>
            </a:r>
            <a:r>
              <a:rPr lang="ru-RU" sz="1600" b="1" kern="1200" spc="-5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1200" spc="-3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КОНСУЛЬТИРОВАНИЯ</a:t>
            </a:r>
            <a:r>
              <a:rPr lang="ru-RU" sz="1600" b="1" kern="1200" spc="-3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2700" marR="0" lvl="0" algn="just" defTabSz="914400" rtl="0" eaLnBrk="1" fontAlgn="auto" latinLnBrk="0" hangingPunct="1">
              <a:spcBef>
                <a:spcPts val="1475"/>
              </a:spcBef>
              <a:spcAft>
                <a:spcPts val="0"/>
              </a:spcAft>
              <a:buClrTx/>
              <a:buSzTx/>
              <a:tabLst>
                <a:tab pos="241300" algn="l"/>
              </a:tabLst>
              <a:defRPr/>
            </a:pPr>
            <a:endParaRPr lang="ru-RU" sz="1600" b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4640" indent="-285750" algn="just">
              <a:spcBef>
                <a:spcPts val="1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600" b="1" kern="1200" spc="-1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600" b="1" kern="1200" spc="-5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b="1" kern="12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kern="1200" spc="-6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kern="1200" spc="-8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b="1" kern="1200" spc="-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kern="12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1600" b="1" kern="120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	МЕ</a:t>
            </a:r>
            <a:r>
              <a:rPr lang="ru-RU" sz="1600" b="1" kern="12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1600" b="1" kern="1200" spc="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	О</a:t>
            </a:r>
            <a:r>
              <a:rPr lang="ru-RU" sz="1600" b="1" kern="120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1600" b="1" kern="1200" spc="-4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sz="16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b="1" kern="1200" spc="-8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b="1" kern="12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СКИМ</a:t>
            </a:r>
            <a:r>
              <a:rPr lang="ru-RU" sz="16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	И   </a:t>
            </a:r>
            <a:r>
              <a:rPr lang="ru-RU" sz="1600" b="1" kern="120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МАТЕРИНСКИМИ 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" algn="just">
              <a:spcBef>
                <a:spcPts val="100"/>
              </a:spcBef>
              <a:spcAft>
                <a:spcPts val="0"/>
              </a:spcAft>
            </a:pPr>
            <a:r>
              <a:rPr lang="ru-RU" sz="1600" b="1" kern="1200" spc="-1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ОБЯЗАННОСТЯМИ СОКРАЩАЕТСЯ</a:t>
            </a:r>
          </a:p>
          <a:p>
            <a:pPr marL="294640" indent="-285750" algn="just">
              <a:spcBef>
                <a:spcPts val="1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41300" algn="l"/>
                <a:tab pos="457200" algn="l"/>
              </a:tabLst>
            </a:pPr>
            <a:r>
              <a:rPr lang="ru-RU" sz="1600" b="1" kern="12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1600" b="1" kern="12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</a:t>
            </a:r>
            <a:r>
              <a:rPr lang="ru-RU" sz="1600" b="1" kern="120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16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АКТИВНЕЕ </a:t>
            </a:r>
            <a:r>
              <a:rPr lang="ru-RU" sz="1600" b="1" kern="120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ВОВЛЕЧЕНЫ </a:t>
            </a:r>
            <a:r>
              <a:rPr lang="ru-RU" sz="16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kern="12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</a:t>
            </a:r>
            <a:r>
              <a:rPr lang="ru-RU" sz="1600" b="1" kern="120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СВОИХ</a:t>
            </a:r>
            <a:r>
              <a:rPr lang="ru-RU" sz="1600" b="1" kern="12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1200" spc="-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lang="ru-RU" sz="1600" b="1" kern="1200" spc="-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41300" algn="l"/>
                <a:tab pos="457200" algn="l"/>
              </a:tabLst>
            </a:pP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41300" algn="l"/>
                <a:tab pos="457200" algn="l"/>
              </a:tabLst>
            </a:pPr>
            <a:r>
              <a:rPr lang="ru-RU" sz="1600" b="1" kern="1200" spc="-3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sz="1600" b="1" kern="1200" spc="-4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КОНСУЛЬТАЦИОННОГО </a:t>
            </a:r>
            <a:r>
              <a:rPr lang="ru-RU" sz="1600" b="1" kern="1200" spc="-3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</a:t>
            </a:r>
            <a:r>
              <a:rPr lang="ru-RU" sz="1600" b="1" kern="1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1600" b="1" kern="1200" spc="-2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КОНЦЕНТРИРОВАТЬ </a:t>
            </a:r>
            <a:r>
              <a:rPr lang="ru-RU" sz="1600" b="1" kern="1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ВОКРУГ  </a:t>
            </a:r>
            <a:r>
              <a:rPr lang="ru-RU" sz="16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РЕАЛЬНЫХ </a:t>
            </a:r>
            <a:r>
              <a:rPr lang="ru-RU" sz="1600" b="1" kern="1200" spc="-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ПРОЕКТОВ, </a:t>
            </a:r>
            <a:r>
              <a:rPr lang="ru-RU" sz="16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 </a:t>
            </a:r>
            <a:r>
              <a:rPr lang="ru-RU" sz="1600" b="1" kern="120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ВАЖНЫХ  </a:t>
            </a:r>
            <a:r>
              <a:rPr lang="ru-RU" sz="16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600" b="1" kern="1200" spc="-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ЗНАЧИМЫХ </a:t>
            </a:r>
            <a:r>
              <a:rPr lang="ru-RU" sz="1600" b="1" kern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b="1" kern="1200" spc="-1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1600" b="1" kern="1200" spc="52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1200" spc="-11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sz="1600" b="1" kern="1200" spc="-5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МИЛЛЕНИАЛОВ.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890" algn="just">
              <a:spcBef>
                <a:spcPts val="100"/>
              </a:spcBef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56032" indent="-228600" algn="just" fontAlgn="t">
              <a:lnSpc>
                <a:spcPts val="2215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Wingdings" panose="05000000000000000000" pitchFamily="2" charset="2"/>
              <a:buChar char="§"/>
              <a:tabLst>
                <a:tab pos="260350" algn="l"/>
              </a:tabLst>
            </a:pPr>
            <a:endParaRPr lang="ru-RU" sz="1200" dirty="0">
              <a:latin typeface="Arial" panose="020B0604020202020204" pitchFamily="34" charset="0"/>
            </a:endParaRP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68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609600"/>
            <a:ext cx="62934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</a:t>
            </a:r>
            <a:r>
              <a:rPr sz="3200" spc="-3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2142" y="1123315"/>
            <a:ext cx="7772400" cy="5109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Информационно подкован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Чувствителен к интернету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Очень разный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Ориентирован на современные технологии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юный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Отказался от опыта прародителей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склонен выделять авторитеты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Хочет любить своего ребенка и сделать его счастливым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"/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Осознанно ориентирован на собственную удовлетворенность</a:t>
            </a:r>
            <a:endParaRPr lang="ru-RU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401" y="533399"/>
            <a:ext cx="6829196" cy="1846659"/>
          </a:xfrm>
        </p:spPr>
        <p:txBody>
          <a:bodyPr/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br>
              <a:rPr lang="ru-RU" sz="20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lang="ru-RU" sz="2000" b="1" spc="-8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spc="-80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kern="1200" spc="-5" dirty="0" smtClean="0">
                <a:solidFill>
                  <a:srgbClr val="001F5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</a:t>
            </a:r>
            <a:r>
              <a:rPr lang="ru-RU" sz="2000" b="1" spc="-5" dirty="0" smtClean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КОНСУЛЬТАЦИОННОМ </a:t>
            </a:r>
            <a:r>
              <a:rPr lang="ru-RU" sz="2000" b="1" kern="1200" spc="-5" dirty="0" smtClean="0">
                <a:solidFill>
                  <a:srgbClr val="001F5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ЦЕНТРЕ </a:t>
            </a:r>
            <a:r>
              <a:rPr lang="ru-RU" sz="2000" b="1" kern="1200" dirty="0" smtClean="0">
                <a:solidFill>
                  <a:srgbClr val="001F5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ДОО</a:t>
            </a:r>
            <a:br>
              <a:rPr lang="ru-RU" sz="2000" b="1" kern="1200" dirty="0" smtClean="0">
                <a:solidFill>
                  <a:srgbClr val="001F5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000" kern="1200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  <a:t/>
            </a:r>
            <a:br>
              <a:rPr lang="ru-RU" sz="2000" kern="1200" dirty="0">
                <a:solidFill>
                  <a:prstClr val="black"/>
                </a:solidFill>
                <a:latin typeface="Georgia"/>
                <a:ea typeface="+mn-ea"/>
                <a:cs typeface="Georgia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1219192" y="1644689"/>
            <a:ext cx="6934199" cy="4496103"/>
          </a:xfrm>
        </p:spPr>
        <p:txBody>
          <a:bodyPr/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12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</a:t>
            </a:r>
            <a:r>
              <a:rPr lang="ru-RU" sz="1600" b="1" kern="1200" spc="5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12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endParaRPr lang="ru-RU" sz="16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2216150" algn="l"/>
                <a:tab pos="3140075" algn="l"/>
              </a:tabLst>
              <a:defRPr/>
            </a:pPr>
            <a:r>
              <a:rPr lang="ru-RU" sz="2000" kern="1200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Семинар-практикум, показ  открытых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200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ru-RU" sz="2000" kern="12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консультация, лекция,</a:t>
            </a: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200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</a:t>
            </a:r>
            <a:r>
              <a:rPr lang="ru-RU" sz="2000" kern="12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практическое занятие, </a:t>
            </a:r>
            <a:r>
              <a:rPr lang="ru-RU" sz="2000" kern="1200" spc="-5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лекотека</a:t>
            </a:r>
            <a:r>
              <a:rPr lang="ru-RU" sz="2000" kern="12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kern="1200" spc="2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игры-</a:t>
            </a:r>
            <a:r>
              <a:rPr lang="ru-RU" sz="2000" kern="1200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</a:t>
            </a:r>
            <a:r>
              <a:rPr lang="ru-RU" sz="2000" kern="1200" spc="-1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kern="1200" spc="-1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kern="1200" spc="-1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kern="1200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kern="1200" spc="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kern="1200" spc="-1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kern="1200" spc="-1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ый  </a:t>
            </a:r>
            <a:r>
              <a:rPr lang="ru-RU" sz="2000" kern="1200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</a:t>
            </a:r>
            <a:r>
              <a:rPr lang="ru-RU" sz="2000" kern="1200" spc="-2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буклеты, </a:t>
            </a:r>
            <a:r>
              <a:rPr lang="ru-RU" sz="2000" kern="1200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</a:t>
            </a:r>
            <a:r>
              <a:rPr lang="ru-RU" sz="2000" kern="1200" spc="-1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2000" kern="1200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</a:t>
            </a:r>
            <a:r>
              <a:rPr lang="ru-RU" sz="2000" kern="1200" spc="-1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kern="1200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kern="1200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kern="1200" spc="-1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kern="1200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ссия, организованная </a:t>
            </a:r>
            <a:r>
              <a:rPr lang="ru-RU" sz="2000" kern="12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 </a:t>
            </a:r>
            <a:r>
              <a:rPr lang="ru-RU" sz="2000" kern="1200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деятельность  </a:t>
            </a: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kern="12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200" spc="-5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sz="2000" kern="1200" spc="-5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2216150" algn="l"/>
                <a:tab pos="3140075" algn="l"/>
              </a:tabLst>
              <a:defRPr/>
            </a:pPr>
            <a:endParaRPr lang="ru-RU" sz="2000" kern="1200" spc="-5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045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1200" spc="-10" dirty="0">
                <a:solidFill>
                  <a:srgbClr val="001F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ПСИХОЛОГО-ПЕДАГОГИЧЕСКАЯ</a:t>
            </a:r>
            <a:endParaRPr lang="ru-RU" sz="16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546860" algn="l"/>
                <a:tab pos="4215130" algn="l"/>
                <a:tab pos="4556760" algn="l"/>
                <a:tab pos="8717280" algn="l"/>
              </a:tabLst>
              <a:defRPr/>
            </a:pPr>
            <a:r>
              <a:rPr lang="ru-RU" sz="1600" u="sng" kern="1200" spc="-5" dirty="0">
                <a:solidFill>
                  <a:srgbClr val="001F5F"/>
                </a:solidFill>
                <a:uFill>
                  <a:solidFill>
                    <a:srgbClr val="92D05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1200" spc="-10" dirty="0" smtClean="0">
                <a:solidFill>
                  <a:srgbClr val="001F5F"/>
                </a:solidFill>
                <a:uFill>
                  <a:solidFill>
                    <a:srgbClr val="92D05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lvl="0" algn="ctr" rtl="0">
              <a:spcBef>
                <a:spcPts val="100"/>
              </a:spcBef>
              <a:tabLst>
                <a:tab pos="1393190" algn="l"/>
                <a:tab pos="2598420" algn="l"/>
              </a:tabLst>
            </a:pPr>
            <a:r>
              <a:rPr lang="ru-RU" sz="2000" kern="1200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Родительский  всеобуч, семинар, семинар-практикум</a:t>
            </a:r>
            <a:r>
              <a:rPr lang="ru-RU" sz="2000" kern="12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kern="1200" spc="-1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консультация, лекция,</a:t>
            </a:r>
            <a:r>
              <a:rPr lang="ru-RU" sz="2000" kern="1200" spc="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200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педагогическое </a:t>
            </a:r>
            <a:r>
              <a:rPr lang="ru-RU" sz="2000" kern="12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мероприятие, серия</a:t>
            </a:r>
            <a:r>
              <a:rPr lang="ru-RU" sz="2000" kern="1200" spc="31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2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</a:t>
            </a:r>
            <a:r>
              <a:rPr lang="ru-RU" sz="2000" kern="1200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kern="12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200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kern="1200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kern="1200" spc="-1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kern="1200" spc="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kern="1200" spc="-1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kern="1200" spc="-1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асс, </a:t>
            </a:r>
            <a:r>
              <a:rPr lang="ru-RU" sz="2000" kern="1200" spc="-2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kern="1200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ракти</a:t>
            </a:r>
            <a:r>
              <a:rPr lang="ru-RU" sz="2000" kern="1200" spc="-1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000" kern="1200" spc="-1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kern="1200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</a:t>
            </a:r>
            <a:r>
              <a:rPr lang="ru-RU" sz="2000" kern="1200" spc="-2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kern="1200" spc="-1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</a:t>
            </a:r>
            <a:r>
              <a:rPr lang="ru-RU" sz="2000" kern="1200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kern="1200" spc="-1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</a:t>
            </a:r>
            <a:r>
              <a:rPr lang="ru-RU" sz="2000" kern="1200" spc="-2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 образовательная  дея</a:t>
            </a:r>
            <a:r>
              <a:rPr lang="ru-RU" sz="2000" kern="1200" spc="-1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000" kern="1200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льност</a:t>
            </a:r>
            <a:r>
              <a:rPr lang="ru-RU" sz="2000" kern="1200" spc="-2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ь,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200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занятия</a:t>
            </a:r>
            <a:r>
              <a:rPr lang="ru-RU" sz="2000" kern="12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000" kern="1200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специалистом,</a:t>
            </a:r>
            <a:r>
              <a:rPr lang="ru-RU" sz="2000" kern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200" spc="-5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</a:t>
            </a:r>
            <a:r>
              <a:rPr lang="ru-RU" sz="2000" kern="12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занятие, </a:t>
            </a: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тренинг, </a:t>
            </a:r>
            <a:r>
              <a:rPr lang="ru-RU" sz="2000" kern="1200" spc="-5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лекотека</a:t>
            </a:r>
            <a:r>
              <a:rPr lang="ru-RU" sz="2000" kern="1200" spc="-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kern="1200" spc="-6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kern="1200" spc="-5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endParaRPr lang="ru-RU" sz="2000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ctr" rtl="0">
              <a:spcBef>
                <a:spcPts val="105"/>
              </a:spcBef>
              <a:tabLst>
                <a:tab pos="1381125" algn="l"/>
                <a:tab pos="2378075" algn="l"/>
              </a:tabLst>
            </a:pPr>
            <a:endParaRPr lang="ru-RU" sz="2000" kern="1200" spc="-5" dirty="0" smtClean="0">
              <a:solidFill>
                <a:prstClr val="black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1466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6829196" cy="914400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1F5F"/>
                </a:solidFill>
                <a:latin typeface="Georgia"/>
              </a:rPr>
              <a:t>ФОРМЫ</a:t>
            </a:r>
            <a:br>
              <a:rPr lang="ru-RU" sz="2000" b="1" dirty="0">
                <a:solidFill>
                  <a:srgbClr val="001F5F"/>
                </a:solidFill>
                <a:latin typeface="Georgia"/>
              </a:rPr>
            </a:br>
            <a:r>
              <a:rPr lang="ru-RU" sz="2000" b="1" dirty="0">
                <a:solidFill>
                  <a:srgbClr val="001F5F"/>
                </a:solidFill>
                <a:latin typeface="Georgia"/>
              </a:rPr>
              <a:t>ДЕЯТЕЛЬНОСТИ</a:t>
            </a:r>
            <a:r>
              <a:rPr lang="ru-RU" sz="2000" b="1" spc="-80" dirty="0">
                <a:solidFill>
                  <a:srgbClr val="001F5F"/>
                </a:solidFill>
                <a:latin typeface="Georgia"/>
              </a:rPr>
              <a:t>  </a:t>
            </a:r>
            <a:r>
              <a:rPr lang="ru-RU" sz="2000" b="1" kern="1200" spc="-5" dirty="0">
                <a:solidFill>
                  <a:srgbClr val="001F5F"/>
                </a:solidFill>
                <a:latin typeface="Georgia"/>
                <a:cs typeface="Georgia"/>
              </a:rPr>
              <a:t>В </a:t>
            </a:r>
            <a:r>
              <a:rPr lang="ru-RU" sz="2000" b="1" spc="-5" dirty="0">
                <a:solidFill>
                  <a:srgbClr val="001F5F"/>
                </a:solidFill>
                <a:latin typeface="Georgia"/>
              </a:rPr>
              <a:t>КОНСУЛЬТАЦИОННОМ </a:t>
            </a:r>
            <a:r>
              <a:rPr lang="ru-RU" sz="2000" b="1" kern="1200" spc="-5" dirty="0">
                <a:solidFill>
                  <a:srgbClr val="001F5F"/>
                </a:solidFill>
                <a:latin typeface="Georgia"/>
                <a:cs typeface="Georgia"/>
              </a:rPr>
              <a:t>ЦЕНТРЕ </a:t>
            </a:r>
            <a:r>
              <a:rPr lang="ru-RU" sz="2000" b="1" kern="1200" dirty="0">
                <a:solidFill>
                  <a:srgbClr val="001F5F"/>
                </a:solidFill>
                <a:latin typeface="Georgia"/>
                <a:cs typeface="Georgia"/>
              </a:rPr>
              <a:t>ДОО</a:t>
            </a:r>
            <a:br>
              <a:rPr lang="ru-RU" sz="2000" b="1" kern="1200" dirty="0">
                <a:solidFill>
                  <a:srgbClr val="001F5F"/>
                </a:solidFill>
                <a:latin typeface="Georgia"/>
                <a:cs typeface="Georgia"/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1828800"/>
            <a:ext cx="7772400" cy="4380686"/>
          </a:xfrm>
        </p:spPr>
        <p:txBody>
          <a:bodyPr/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1200" spc="-10" dirty="0">
                <a:solidFill>
                  <a:srgbClr val="001F5F"/>
                </a:solidFill>
                <a:latin typeface="Georgia"/>
                <a:cs typeface="Georgia"/>
              </a:rPr>
              <a:t>КОНСУЛЬТАТИВНАЯ</a:t>
            </a:r>
            <a:r>
              <a:rPr lang="ru-RU" sz="1600" b="1" kern="1200" spc="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lang="ru-RU" sz="1600" b="1" kern="1200" spc="-10" dirty="0" smtClean="0">
                <a:solidFill>
                  <a:srgbClr val="001F5F"/>
                </a:solidFill>
                <a:latin typeface="Georgia"/>
                <a:cs typeface="Georgia"/>
              </a:rPr>
              <a:t>ПОМОЩЬ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1156970" algn="l"/>
                <a:tab pos="2616835" algn="l"/>
              </a:tabLst>
              <a:defRPr/>
            </a:pPr>
            <a:r>
              <a:rPr lang="ru-RU" sz="2000" kern="1200" spc="-5" dirty="0" smtClean="0">
                <a:solidFill>
                  <a:prstClr val="black"/>
                </a:solidFill>
                <a:latin typeface="Georgia"/>
                <a:cs typeface="Georgia"/>
              </a:rPr>
              <a:t>Групповая  консультация, индивидуальная</a:t>
            </a:r>
            <a:endParaRPr lang="ru-RU" sz="2000" kern="1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1200" spc="-5" dirty="0">
                <a:solidFill>
                  <a:prstClr val="black"/>
                </a:solidFill>
                <a:latin typeface="Georgia"/>
                <a:cs typeface="Georgia"/>
              </a:rPr>
              <a:t>консультация,</a:t>
            </a:r>
            <a:r>
              <a:rPr lang="ru-RU" sz="2000" kern="1200" spc="-3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lang="ru-RU" sz="2000" kern="1200" spc="-5" dirty="0">
                <a:solidFill>
                  <a:prstClr val="black"/>
                </a:solidFill>
                <a:latin typeface="Georgia"/>
                <a:cs typeface="Georgia"/>
              </a:rPr>
              <a:t>онлайн-консультация</a:t>
            </a:r>
            <a:endParaRPr lang="ru-RU" sz="2000" kern="1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20447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1200" spc="-10" dirty="0">
                <a:solidFill>
                  <a:srgbClr val="001F5F"/>
                </a:solidFill>
                <a:latin typeface="Georgia"/>
                <a:cs typeface="Georgia"/>
              </a:rPr>
              <a:t>ДИАГНОСТИЧЕСКАЯ</a:t>
            </a:r>
            <a:r>
              <a:rPr lang="ru-RU" sz="1600" b="1" kern="1200" spc="4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lang="ru-RU" sz="1600" b="1" kern="1200" spc="-10" dirty="0" smtClean="0">
                <a:solidFill>
                  <a:srgbClr val="001F5F"/>
                </a:solidFill>
                <a:latin typeface="Georgia"/>
                <a:cs typeface="Georgia"/>
              </a:rPr>
              <a:t>ПОМОЩЬ</a:t>
            </a:r>
            <a:endParaRPr lang="ru-RU" sz="2000" kern="1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7135" algn="l"/>
                <a:tab pos="2612390" algn="l"/>
              </a:tabLst>
              <a:defRPr/>
            </a:pPr>
            <a:r>
              <a:rPr lang="ru-RU" sz="2000" kern="1200" spc="-5" dirty="0" smtClean="0">
                <a:solidFill>
                  <a:prstClr val="black"/>
                </a:solidFill>
                <a:latin typeface="Georgia"/>
                <a:cs typeface="Georgia"/>
              </a:rPr>
              <a:t>Групповая   диагностика,  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1207135" algn="l"/>
                <a:tab pos="2612390" algn="l"/>
              </a:tabLst>
              <a:defRPr/>
            </a:pPr>
            <a:r>
              <a:rPr lang="ru-RU" sz="2000" kern="1200" spc="-5" dirty="0" smtClean="0">
                <a:solidFill>
                  <a:prstClr val="black"/>
                </a:solidFill>
                <a:latin typeface="Georgia"/>
                <a:cs typeface="Georgia"/>
              </a:rPr>
              <a:t>индивидуальная</a:t>
            </a:r>
            <a:r>
              <a:rPr lang="ru-RU" sz="2000" kern="1200" dirty="0" smtClean="0">
                <a:solidFill>
                  <a:prstClr val="black"/>
                </a:solidFill>
                <a:latin typeface="Georgia"/>
                <a:cs typeface="Georgia"/>
              </a:rPr>
              <a:t>  </a:t>
            </a:r>
            <a:r>
              <a:rPr lang="ru-RU" sz="2000" kern="1200" spc="-5" dirty="0" smtClean="0">
                <a:solidFill>
                  <a:prstClr val="black"/>
                </a:solidFill>
                <a:latin typeface="Georgia"/>
                <a:cs typeface="Georgia"/>
              </a:rPr>
              <a:t>диагностика</a:t>
            </a:r>
            <a:r>
              <a:rPr lang="ru-RU" sz="2000" kern="1200" spc="-20" dirty="0" smtClean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lang="ru-RU" sz="2000" kern="1200" dirty="0">
                <a:solidFill>
                  <a:prstClr val="black"/>
                </a:solidFill>
                <a:latin typeface="Georgia"/>
                <a:cs typeface="Georgia"/>
              </a:rPr>
              <a:t>ребенка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1200" spc="-5" dirty="0">
                <a:solidFill>
                  <a:srgbClr val="001F5F"/>
                </a:solidFill>
                <a:latin typeface="Georgia"/>
                <a:cs typeface="Georgia"/>
              </a:rPr>
              <a:t>ИНЫЕ </a:t>
            </a:r>
            <a:r>
              <a:rPr lang="ru-RU" sz="1600" b="1" kern="1200" spc="-10" dirty="0">
                <a:solidFill>
                  <a:srgbClr val="001F5F"/>
                </a:solidFill>
                <a:latin typeface="Georgia"/>
                <a:cs typeface="Georgia"/>
              </a:rPr>
              <a:t>ФОРМЫ ПОМОЩИ</a:t>
            </a:r>
            <a:endParaRPr lang="ru-RU" sz="1600" kern="1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>
                <a:tab pos="871855" algn="l"/>
                <a:tab pos="1240790" algn="l"/>
                <a:tab pos="2312035" algn="l"/>
                <a:tab pos="2925445" algn="l"/>
              </a:tabLst>
              <a:defRPr/>
            </a:pPr>
            <a:r>
              <a:rPr lang="ru-RU" sz="2000" kern="1200" spc="-5" dirty="0">
                <a:solidFill>
                  <a:prstClr val="black"/>
                </a:solidFill>
                <a:latin typeface="Georgia"/>
                <a:cs typeface="Georgia"/>
              </a:rPr>
              <a:t>З</a:t>
            </a:r>
            <a:r>
              <a:rPr lang="ru-RU" sz="2000" kern="1200" dirty="0">
                <a:solidFill>
                  <a:prstClr val="black"/>
                </a:solidFill>
                <a:latin typeface="Georgia"/>
                <a:cs typeface="Georgia"/>
              </a:rPr>
              <a:t>а</a:t>
            </a:r>
            <a:r>
              <a:rPr lang="ru-RU" sz="2000" kern="1200" spc="-10" dirty="0">
                <a:solidFill>
                  <a:prstClr val="black"/>
                </a:solidFill>
                <a:latin typeface="Georgia"/>
                <a:cs typeface="Georgia"/>
              </a:rPr>
              <a:t>н</a:t>
            </a:r>
            <a:r>
              <a:rPr lang="ru-RU" sz="2000" kern="1200" dirty="0">
                <a:solidFill>
                  <a:prstClr val="black"/>
                </a:solidFill>
                <a:latin typeface="Georgia"/>
                <a:cs typeface="Georgia"/>
              </a:rPr>
              <a:t>я</a:t>
            </a:r>
            <a:r>
              <a:rPr lang="ru-RU" sz="2000" kern="1200" spc="-10" dirty="0">
                <a:solidFill>
                  <a:prstClr val="black"/>
                </a:solidFill>
                <a:latin typeface="Georgia"/>
                <a:cs typeface="Georgia"/>
              </a:rPr>
              <a:t>ти</a:t>
            </a:r>
            <a:r>
              <a:rPr lang="ru-RU" sz="2000" kern="1200" dirty="0">
                <a:solidFill>
                  <a:prstClr val="black"/>
                </a:solidFill>
                <a:latin typeface="Georgia"/>
                <a:cs typeface="Georgia"/>
              </a:rPr>
              <a:t>я	</a:t>
            </a:r>
            <a:r>
              <a:rPr lang="ru-RU" sz="2000" kern="1200" spc="-5" dirty="0" smtClean="0">
                <a:solidFill>
                  <a:prstClr val="black"/>
                </a:solidFill>
                <a:latin typeface="Georgia"/>
                <a:cs typeface="Georgia"/>
              </a:rPr>
              <a:t>п</a:t>
            </a:r>
            <a:r>
              <a:rPr lang="ru-RU" sz="2000" kern="1200" dirty="0" smtClean="0">
                <a:solidFill>
                  <a:prstClr val="black"/>
                </a:solidFill>
                <a:latin typeface="Georgia"/>
                <a:cs typeface="Georgia"/>
              </a:rPr>
              <a:t>о </a:t>
            </a:r>
            <a:r>
              <a:rPr lang="ru-RU" sz="2000" kern="1200" spc="-10" dirty="0" smtClean="0">
                <a:solidFill>
                  <a:prstClr val="black"/>
                </a:solidFill>
                <a:latin typeface="Georgia"/>
                <a:cs typeface="Georgia"/>
              </a:rPr>
              <a:t>к</a:t>
            </a:r>
            <a:r>
              <a:rPr lang="ru-RU" sz="2000" kern="1200" spc="-15" dirty="0" smtClean="0">
                <a:solidFill>
                  <a:prstClr val="black"/>
                </a:solidFill>
                <a:latin typeface="Georgia"/>
                <a:cs typeface="Georgia"/>
              </a:rPr>
              <a:t>ор</a:t>
            </a:r>
            <a:r>
              <a:rPr lang="ru-RU" sz="2000" kern="1200" spc="-5" dirty="0" smtClean="0">
                <a:solidFill>
                  <a:prstClr val="black"/>
                </a:solidFill>
                <a:latin typeface="Georgia"/>
                <a:cs typeface="Georgia"/>
              </a:rPr>
              <a:t>р</a:t>
            </a:r>
            <a:r>
              <a:rPr lang="ru-RU" sz="2000" kern="1200" dirty="0" smtClean="0">
                <a:solidFill>
                  <a:prstClr val="black"/>
                </a:solidFill>
                <a:latin typeface="Georgia"/>
                <a:cs typeface="Georgia"/>
              </a:rPr>
              <a:t>е</a:t>
            </a:r>
            <a:r>
              <a:rPr lang="ru-RU" sz="2000" kern="1200" spc="-10" dirty="0" smtClean="0">
                <a:solidFill>
                  <a:prstClr val="black"/>
                </a:solidFill>
                <a:latin typeface="Georgia"/>
                <a:cs typeface="Georgia"/>
              </a:rPr>
              <a:t>кц</a:t>
            </a:r>
            <a:r>
              <a:rPr lang="ru-RU" sz="2000" kern="1200" spc="-5" dirty="0" smtClean="0">
                <a:solidFill>
                  <a:prstClr val="black"/>
                </a:solidFill>
                <a:latin typeface="Georgia"/>
                <a:cs typeface="Georgia"/>
              </a:rPr>
              <a:t>и</a:t>
            </a:r>
            <a:r>
              <a:rPr lang="ru-RU" sz="2000" kern="1200" dirty="0" smtClean="0">
                <a:solidFill>
                  <a:prstClr val="black"/>
                </a:solidFill>
                <a:latin typeface="Georgia"/>
                <a:cs typeface="Georgia"/>
              </a:rPr>
              <a:t>и</a:t>
            </a:r>
            <a:r>
              <a:rPr lang="ru-RU" sz="2000" kern="1200" dirty="0">
                <a:solidFill>
                  <a:prstClr val="black"/>
                </a:solidFill>
                <a:latin typeface="Georgia"/>
                <a:cs typeface="Georgia"/>
              </a:rPr>
              <a:t>	</a:t>
            </a:r>
            <a:r>
              <a:rPr lang="ru-RU" sz="2000" kern="1200" spc="-15" dirty="0" smtClean="0">
                <a:solidFill>
                  <a:prstClr val="black"/>
                </a:solidFill>
                <a:latin typeface="Georgia"/>
                <a:cs typeface="Georgia"/>
              </a:rPr>
              <a:t>р</a:t>
            </a:r>
            <a:r>
              <a:rPr lang="ru-RU" sz="2000" kern="1200" dirty="0" smtClean="0">
                <a:solidFill>
                  <a:prstClr val="black"/>
                </a:solidFill>
                <a:latin typeface="Georgia"/>
                <a:cs typeface="Georgia"/>
              </a:rPr>
              <a:t>е</a:t>
            </a:r>
            <a:r>
              <a:rPr lang="ru-RU" sz="2000" kern="1200" spc="-5" dirty="0" smtClean="0">
                <a:solidFill>
                  <a:prstClr val="black"/>
                </a:solidFill>
                <a:latin typeface="Georgia"/>
                <a:cs typeface="Georgia"/>
              </a:rPr>
              <a:t>ч</a:t>
            </a:r>
            <a:r>
              <a:rPr lang="ru-RU" sz="2000" kern="1200" spc="-15" dirty="0" smtClean="0">
                <a:solidFill>
                  <a:prstClr val="black"/>
                </a:solidFill>
                <a:latin typeface="Georgia"/>
                <a:cs typeface="Georgia"/>
              </a:rPr>
              <a:t>и и психических процессов</a:t>
            </a:r>
            <a:r>
              <a:rPr lang="ru-RU" sz="2000" kern="1200" dirty="0" smtClean="0">
                <a:solidFill>
                  <a:prstClr val="black"/>
                </a:solidFill>
                <a:latin typeface="Georgia"/>
                <a:cs typeface="Georgia"/>
              </a:rPr>
              <a:t>,</a:t>
            </a:r>
            <a:r>
              <a:rPr lang="ru-RU" sz="2000" kern="1200" dirty="0">
                <a:solidFill>
                  <a:prstClr val="black"/>
                </a:solidFill>
                <a:latin typeface="Georgia"/>
                <a:cs typeface="Georgia"/>
              </a:rPr>
              <a:t>	</a:t>
            </a:r>
            <a:r>
              <a:rPr lang="ru-RU" sz="2000" kern="1200" spc="-15" dirty="0" smtClean="0">
                <a:solidFill>
                  <a:prstClr val="black"/>
                </a:solidFill>
                <a:latin typeface="Georgia"/>
                <a:cs typeface="Georgia"/>
              </a:rPr>
              <a:t>с</a:t>
            </a:r>
            <a:r>
              <a:rPr lang="ru-RU" sz="2000" kern="1200" spc="-5" dirty="0" smtClean="0">
                <a:solidFill>
                  <a:prstClr val="black"/>
                </a:solidFill>
                <a:latin typeface="Georgia"/>
                <a:cs typeface="Georgia"/>
              </a:rPr>
              <a:t>о</a:t>
            </a:r>
            <a:r>
              <a:rPr lang="ru-RU" sz="2000" kern="1200" spc="-15" dirty="0" smtClean="0">
                <a:solidFill>
                  <a:prstClr val="black"/>
                </a:solidFill>
                <a:latin typeface="Georgia"/>
                <a:cs typeface="Georgia"/>
              </a:rPr>
              <a:t>вм</a:t>
            </a:r>
            <a:r>
              <a:rPr lang="ru-RU" sz="2000" kern="1200" dirty="0" smtClean="0">
                <a:solidFill>
                  <a:prstClr val="black"/>
                </a:solidFill>
                <a:latin typeface="Georgia"/>
                <a:cs typeface="Georgia"/>
              </a:rPr>
              <a:t>е</a:t>
            </a:r>
            <a:r>
              <a:rPr lang="ru-RU" sz="2000" kern="1200" spc="-5" dirty="0" smtClean="0">
                <a:solidFill>
                  <a:prstClr val="black"/>
                </a:solidFill>
                <a:latin typeface="Georgia"/>
                <a:cs typeface="Georgia"/>
              </a:rPr>
              <a:t>стн</a:t>
            </a:r>
            <a:r>
              <a:rPr lang="ru-RU" sz="2000" kern="1200" spc="-10" dirty="0" smtClean="0">
                <a:solidFill>
                  <a:prstClr val="black"/>
                </a:solidFill>
                <a:latin typeface="Georgia"/>
                <a:cs typeface="Georgia"/>
              </a:rPr>
              <a:t>ы</a:t>
            </a:r>
            <a:r>
              <a:rPr lang="ru-RU" sz="2000" kern="1200" dirty="0" smtClean="0">
                <a:solidFill>
                  <a:prstClr val="black"/>
                </a:solidFill>
                <a:latin typeface="Georgia"/>
                <a:cs typeface="Georgia"/>
              </a:rPr>
              <a:t>е  </a:t>
            </a:r>
            <a:r>
              <a:rPr lang="ru-RU" sz="2000" kern="1200" spc="-5" dirty="0" smtClean="0">
                <a:solidFill>
                  <a:prstClr val="black"/>
                </a:solidFill>
                <a:latin typeface="Georgia"/>
                <a:cs typeface="Georgia"/>
              </a:rPr>
              <a:t>занятия</a:t>
            </a:r>
            <a:r>
              <a:rPr lang="ru-RU" sz="2000" kern="1200" spc="-5" dirty="0">
                <a:solidFill>
                  <a:prstClr val="black"/>
                </a:solidFill>
                <a:latin typeface="Georgia"/>
                <a:cs typeface="Georgia"/>
              </a:rPr>
              <a:t>	</a:t>
            </a:r>
            <a:r>
              <a:rPr lang="ru-RU" sz="2000" kern="1200" dirty="0" smtClean="0">
                <a:solidFill>
                  <a:prstClr val="black"/>
                </a:solidFill>
                <a:latin typeface="Georgia"/>
                <a:cs typeface="Georgia"/>
              </a:rPr>
              <a:t>с </a:t>
            </a:r>
            <a:r>
              <a:rPr lang="ru-RU" sz="2000" kern="1200" spc="-5" dirty="0" smtClean="0">
                <a:solidFill>
                  <a:prstClr val="black"/>
                </a:solidFill>
                <a:latin typeface="Georgia"/>
                <a:cs typeface="Georgia"/>
              </a:rPr>
              <a:t>детьми, участие </a:t>
            </a:r>
            <a:r>
              <a:rPr lang="ru-RU" sz="2000" kern="1200" dirty="0" smtClean="0">
                <a:solidFill>
                  <a:prstClr val="black"/>
                </a:solidFill>
                <a:latin typeface="Georgia"/>
                <a:cs typeface="Georgia"/>
              </a:rPr>
              <a:t>в</a:t>
            </a:r>
            <a:r>
              <a:rPr lang="ru-RU" sz="2000" kern="1200" dirty="0">
                <a:solidFill>
                  <a:prstClr val="black"/>
                </a:solidFill>
                <a:latin typeface="Georgia"/>
                <a:cs typeface="Georgia"/>
              </a:rPr>
              <a:t>	</a:t>
            </a:r>
            <a:r>
              <a:rPr lang="ru-RU" sz="2000" kern="1200" spc="-5" dirty="0" smtClean="0">
                <a:solidFill>
                  <a:prstClr val="black"/>
                </a:solidFill>
                <a:latin typeface="Georgia"/>
                <a:cs typeface="Georgia"/>
              </a:rPr>
              <a:t>празднике,</a:t>
            </a:r>
            <a:r>
              <a:rPr lang="ru-RU" sz="2000" kern="120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lang="ru-RU" sz="2000" kern="1200" spc="-5" dirty="0" smtClean="0">
                <a:solidFill>
                  <a:prstClr val="black"/>
                </a:solidFill>
                <a:latin typeface="Georgia"/>
                <a:cs typeface="Georgia"/>
              </a:rPr>
              <a:t>организованная</a:t>
            </a:r>
            <a:r>
              <a:rPr lang="ru-RU" sz="2000" kern="120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lang="ru-RU" sz="2000" kern="1200" dirty="0" smtClean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lang="ru-RU" sz="2000" kern="1200" spc="-5" dirty="0" smtClean="0">
                <a:solidFill>
                  <a:prstClr val="black"/>
                </a:solidFill>
                <a:latin typeface="Georgia"/>
                <a:cs typeface="Georgia"/>
              </a:rPr>
              <a:t>образовательная </a:t>
            </a:r>
            <a:r>
              <a:rPr lang="ru-RU" sz="2000" kern="1200" spc="-5" dirty="0">
                <a:solidFill>
                  <a:prstClr val="black"/>
                </a:solidFill>
                <a:latin typeface="Georgia"/>
                <a:cs typeface="Georgia"/>
              </a:rPr>
              <a:t>деятельность, вовлечение</a:t>
            </a:r>
            <a:r>
              <a:rPr lang="ru-RU" sz="2000" kern="1200" spc="235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lang="ru-RU" sz="2000" kern="1200" dirty="0">
                <a:solidFill>
                  <a:prstClr val="black"/>
                </a:solidFill>
                <a:latin typeface="Georgia"/>
                <a:cs typeface="Georgia"/>
              </a:rPr>
              <a:t>в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69745" algn="l"/>
              </a:tabLst>
              <a:defRPr/>
            </a:pPr>
            <a:r>
              <a:rPr lang="ru-RU" sz="2000" kern="1200" spc="-5" dirty="0">
                <a:solidFill>
                  <a:prstClr val="black"/>
                </a:solidFill>
                <a:latin typeface="Georgia"/>
                <a:cs typeface="Georgia"/>
              </a:rPr>
              <a:t>с</a:t>
            </a:r>
            <a:r>
              <a:rPr lang="ru-RU" sz="2000" kern="1200" spc="-5" dirty="0" smtClean="0">
                <a:solidFill>
                  <a:prstClr val="black"/>
                </a:solidFill>
                <a:latin typeface="Georgia"/>
                <a:cs typeface="Georgia"/>
              </a:rPr>
              <a:t>амостоятельную деятельность д</a:t>
            </a:r>
            <a:r>
              <a:rPr lang="ru-RU" sz="2000" kern="1200" dirty="0" smtClean="0">
                <a:solidFill>
                  <a:prstClr val="black"/>
                </a:solidFill>
                <a:latin typeface="Georgia"/>
                <a:cs typeface="Georgia"/>
              </a:rPr>
              <a:t>етс</a:t>
            </a:r>
            <a:r>
              <a:rPr lang="ru-RU" sz="2000" kern="1200" spc="-10" dirty="0" smtClean="0">
                <a:solidFill>
                  <a:prstClr val="black"/>
                </a:solidFill>
                <a:latin typeface="Georgia"/>
                <a:cs typeface="Georgia"/>
              </a:rPr>
              <a:t>к</a:t>
            </a:r>
            <a:r>
              <a:rPr lang="ru-RU" sz="2000" kern="1200" spc="-5" dirty="0" smtClean="0">
                <a:solidFill>
                  <a:prstClr val="black"/>
                </a:solidFill>
                <a:latin typeface="Georgia"/>
                <a:cs typeface="Georgia"/>
              </a:rPr>
              <a:t>о</a:t>
            </a:r>
            <a:r>
              <a:rPr lang="ru-RU" sz="2000" kern="1200" spc="-10" dirty="0" smtClean="0">
                <a:solidFill>
                  <a:prstClr val="black"/>
                </a:solidFill>
                <a:latin typeface="Georgia"/>
                <a:cs typeface="Georgia"/>
              </a:rPr>
              <a:t>г</a:t>
            </a:r>
            <a:r>
              <a:rPr lang="ru-RU" sz="2000" kern="1200" dirty="0" smtClean="0">
                <a:solidFill>
                  <a:prstClr val="black"/>
                </a:solidFill>
                <a:latin typeface="Georgia"/>
                <a:cs typeface="Georgia"/>
              </a:rPr>
              <a:t>о </a:t>
            </a:r>
            <a:r>
              <a:rPr lang="ru-RU" sz="2000" kern="1200" spc="-5" dirty="0" smtClean="0">
                <a:solidFill>
                  <a:prstClr val="black"/>
                </a:solidFill>
                <a:latin typeface="Georgia"/>
                <a:cs typeface="Georgia"/>
              </a:rPr>
              <a:t>коллектива, игровой  досу</a:t>
            </a:r>
            <a:r>
              <a:rPr lang="ru-RU" sz="2000" kern="1200" spc="-15" dirty="0" smtClean="0">
                <a:solidFill>
                  <a:prstClr val="black"/>
                </a:solidFill>
                <a:latin typeface="Georgia"/>
                <a:cs typeface="Georgia"/>
              </a:rPr>
              <a:t>г,  </a:t>
            </a:r>
            <a:r>
              <a:rPr lang="ru-RU" sz="2000" kern="1200" dirty="0">
                <a:solidFill>
                  <a:prstClr val="black"/>
                </a:solidFill>
                <a:latin typeface="Georgia"/>
                <a:cs typeface="Georgia"/>
              </a:rPr>
              <a:t>утр</a:t>
            </a:r>
            <a:r>
              <a:rPr lang="ru-RU" sz="2000" kern="1200" spc="5" dirty="0">
                <a:solidFill>
                  <a:prstClr val="black"/>
                </a:solidFill>
                <a:latin typeface="Georgia"/>
                <a:cs typeface="Georgia"/>
              </a:rPr>
              <a:t>е</a:t>
            </a:r>
            <a:r>
              <a:rPr lang="ru-RU" sz="2000" kern="1200" spc="-20" dirty="0">
                <a:solidFill>
                  <a:prstClr val="black"/>
                </a:solidFill>
                <a:latin typeface="Georgia"/>
                <a:cs typeface="Georgia"/>
              </a:rPr>
              <a:t>н</a:t>
            </a:r>
            <a:r>
              <a:rPr lang="ru-RU" sz="2000" kern="1200" dirty="0">
                <a:solidFill>
                  <a:prstClr val="black"/>
                </a:solidFill>
                <a:latin typeface="Georgia"/>
                <a:cs typeface="Georgia"/>
              </a:rPr>
              <a:t>ник, </a:t>
            </a:r>
            <a:r>
              <a:rPr lang="ru-RU" sz="2000" kern="1200" spc="-5" dirty="0" smtClean="0">
                <a:solidFill>
                  <a:prstClr val="black"/>
                </a:solidFill>
                <a:latin typeface="Georgia"/>
                <a:cs typeface="Georgia"/>
              </a:rPr>
              <a:t>практи</a:t>
            </a:r>
            <a:r>
              <a:rPr lang="ru-RU" sz="2000" kern="1200" spc="-15" dirty="0" smtClean="0">
                <a:solidFill>
                  <a:prstClr val="black"/>
                </a:solidFill>
                <a:latin typeface="Georgia"/>
                <a:cs typeface="Georgia"/>
              </a:rPr>
              <a:t>ч</a:t>
            </a:r>
            <a:r>
              <a:rPr lang="ru-RU" sz="2000" kern="1200" dirty="0" smtClean="0">
                <a:solidFill>
                  <a:prstClr val="black"/>
                </a:solidFill>
                <a:latin typeface="Georgia"/>
                <a:cs typeface="Georgia"/>
              </a:rPr>
              <a:t>е</a:t>
            </a:r>
            <a:r>
              <a:rPr lang="ru-RU" sz="2000" kern="1200" spc="-5" dirty="0" smtClean="0">
                <a:solidFill>
                  <a:prstClr val="black"/>
                </a:solidFill>
                <a:latin typeface="Georgia"/>
                <a:cs typeface="Georgia"/>
              </a:rPr>
              <a:t>с</a:t>
            </a:r>
            <a:r>
              <a:rPr lang="ru-RU" sz="2000" kern="1200" spc="-10" dirty="0" smtClean="0">
                <a:solidFill>
                  <a:prstClr val="black"/>
                </a:solidFill>
                <a:latin typeface="Georgia"/>
                <a:cs typeface="Georgia"/>
              </a:rPr>
              <a:t>к</a:t>
            </a:r>
            <a:r>
              <a:rPr lang="ru-RU" sz="2000" kern="1200" spc="-5" dirty="0" smtClean="0">
                <a:solidFill>
                  <a:prstClr val="black"/>
                </a:solidFill>
                <a:latin typeface="Georgia"/>
                <a:cs typeface="Georgia"/>
              </a:rPr>
              <a:t>о</a:t>
            </a:r>
            <a:r>
              <a:rPr lang="ru-RU" sz="2000" kern="1200" dirty="0" smtClean="0">
                <a:solidFill>
                  <a:prstClr val="black"/>
                </a:solidFill>
                <a:latin typeface="Georgia"/>
                <a:cs typeface="Georgia"/>
              </a:rPr>
              <a:t>е  </a:t>
            </a:r>
            <a:r>
              <a:rPr lang="ru-RU" sz="2000" kern="1200" spc="-10" dirty="0" smtClean="0">
                <a:solidFill>
                  <a:prstClr val="black"/>
                </a:solidFill>
                <a:latin typeface="Georgia"/>
                <a:cs typeface="Georgia"/>
              </a:rPr>
              <a:t>з</a:t>
            </a:r>
            <a:r>
              <a:rPr lang="ru-RU" sz="2000" kern="1200" spc="-15" dirty="0" smtClean="0">
                <a:solidFill>
                  <a:prstClr val="black"/>
                </a:solidFill>
                <a:latin typeface="Georgia"/>
                <a:cs typeface="Georgia"/>
              </a:rPr>
              <a:t>а</a:t>
            </a:r>
            <a:r>
              <a:rPr lang="ru-RU" sz="2000" kern="1200" dirty="0" smtClean="0">
                <a:solidFill>
                  <a:prstClr val="black"/>
                </a:solidFill>
                <a:latin typeface="Georgia"/>
                <a:cs typeface="Georgia"/>
              </a:rPr>
              <a:t>н</a:t>
            </a:r>
            <a:r>
              <a:rPr lang="ru-RU" sz="2000" kern="1200" spc="-5" dirty="0" smtClean="0">
                <a:solidFill>
                  <a:prstClr val="black"/>
                </a:solidFill>
                <a:latin typeface="Georgia"/>
                <a:cs typeface="Georgia"/>
              </a:rPr>
              <a:t>я</a:t>
            </a:r>
            <a:r>
              <a:rPr lang="ru-RU" sz="2000" kern="1200" dirty="0" smtClean="0">
                <a:solidFill>
                  <a:prstClr val="black"/>
                </a:solidFill>
                <a:latin typeface="Georgia"/>
                <a:cs typeface="Georgia"/>
              </a:rPr>
              <a:t>тие ,  </a:t>
            </a:r>
            <a:r>
              <a:rPr lang="ru-RU" sz="2000" kern="1200" spc="-5" dirty="0" smtClean="0">
                <a:solidFill>
                  <a:prstClr val="black"/>
                </a:solidFill>
                <a:latin typeface="Georgia"/>
                <a:cs typeface="Georgia"/>
              </a:rPr>
              <a:t>клуб </a:t>
            </a:r>
            <a:r>
              <a:rPr lang="ru-RU" sz="2000" kern="1200" spc="-10" dirty="0" smtClean="0">
                <a:solidFill>
                  <a:prstClr val="black"/>
                </a:solidFill>
                <a:latin typeface="Georgia"/>
                <a:cs typeface="Georgia"/>
              </a:rPr>
              <a:t>з</a:t>
            </a:r>
            <a:r>
              <a:rPr lang="ru-RU" sz="2000" kern="1200" dirty="0" smtClean="0">
                <a:solidFill>
                  <a:prstClr val="black"/>
                </a:solidFill>
                <a:latin typeface="Georgia"/>
                <a:cs typeface="Georgia"/>
              </a:rPr>
              <a:t>або</a:t>
            </a:r>
            <a:r>
              <a:rPr lang="ru-RU" sz="2000" kern="1200" spc="-10" dirty="0" smtClean="0">
                <a:solidFill>
                  <a:prstClr val="black"/>
                </a:solidFill>
                <a:latin typeface="Georgia"/>
                <a:cs typeface="Georgia"/>
              </a:rPr>
              <a:t>т</a:t>
            </a:r>
            <a:r>
              <a:rPr lang="ru-RU" sz="2000" kern="1200" spc="-5" dirty="0" smtClean="0">
                <a:solidFill>
                  <a:prstClr val="black"/>
                </a:solidFill>
                <a:latin typeface="Georgia"/>
                <a:cs typeface="Georgia"/>
              </a:rPr>
              <a:t>л</a:t>
            </a:r>
            <a:r>
              <a:rPr lang="ru-RU" sz="2000" kern="1200" dirty="0" smtClean="0">
                <a:solidFill>
                  <a:prstClr val="black"/>
                </a:solidFill>
                <a:latin typeface="Georgia"/>
                <a:cs typeface="Georgia"/>
              </a:rPr>
              <a:t>ивых </a:t>
            </a:r>
            <a:r>
              <a:rPr lang="ru-RU" sz="2000" kern="1200" dirty="0">
                <a:solidFill>
                  <a:prstClr val="black"/>
                </a:solidFill>
                <a:latin typeface="Georgia"/>
                <a:cs typeface="Georgia"/>
              </a:rPr>
              <a:t>родителей и</a:t>
            </a:r>
            <a:r>
              <a:rPr lang="ru-RU" sz="2000" kern="1200" spc="-90" dirty="0">
                <a:solidFill>
                  <a:prstClr val="black"/>
                </a:solidFill>
                <a:latin typeface="Georgia"/>
                <a:cs typeface="Georgia"/>
              </a:rPr>
              <a:t> </a:t>
            </a:r>
            <a:r>
              <a:rPr lang="ru-RU" sz="2000" kern="1200" spc="-5" dirty="0" err="1">
                <a:solidFill>
                  <a:prstClr val="black"/>
                </a:solidFill>
                <a:latin typeface="Georgia"/>
                <a:cs typeface="Georgia"/>
              </a:rPr>
              <a:t>т.д</a:t>
            </a:r>
            <a:endParaRPr lang="ru-RU" sz="2000" kern="1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32384" marR="5080" lvl="0" indent="-2032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kern="1200" dirty="0">
              <a:solidFill>
                <a:prstClr val="black"/>
              </a:solidFill>
              <a:latin typeface="Georgia"/>
              <a:cs typeface="Georgia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kern="1200" dirty="0">
              <a:solidFill>
                <a:prstClr val="black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640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401" y="152400"/>
            <a:ext cx="6829196" cy="369332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Консультативная помощь в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Лекотеки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790715"/>
            <a:ext cx="3962400" cy="2609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776" y="763007"/>
            <a:ext cx="4038599" cy="26093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0025" y="3657600"/>
            <a:ext cx="4127350" cy="2862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2968" y="3400029"/>
            <a:ext cx="6546087" cy="2135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" y="3657600"/>
            <a:ext cx="3962399" cy="2862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7881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7401" y="76201"/>
            <a:ext cx="6829196" cy="430887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Совместные досуги и праздники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740803"/>
            <a:ext cx="3810000" cy="2780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041" y="659489"/>
            <a:ext cx="3810000" cy="27800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722" y="3693545"/>
            <a:ext cx="3666104" cy="26946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7747" y="3638998"/>
            <a:ext cx="3765077" cy="26778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3520821"/>
            <a:ext cx="7620000" cy="7108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49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B8703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Words>190</Words>
  <Application>Microsoft Office PowerPoint</Application>
  <PresentationFormat>Экран (4:3)</PresentationFormat>
  <Paragraphs>57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Times New Roman</vt:lpstr>
      <vt:lpstr>Wingdings</vt:lpstr>
      <vt:lpstr>Calibri</vt:lpstr>
      <vt:lpstr>Constantia</vt:lpstr>
      <vt:lpstr>Georgia</vt:lpstr>
      <vt:lpstr>Office Theme</vt:lpstr>
      <vt:lpstr>Эффективные формы повышения компетентности родителей в рамках организации  деятельности Консультационного центра.   МОУ детский сад №283 педагог-психолог Быховая О.В. учитель-логопед Аникина Е.В.</vt:lpstr>
      <vt:lpstr>КОНСУЛЬТИРОВАНИЕ В  ДОШКОЛЬНОМ  УЧРЕЖДЕНИИ  ЭТО: </vt:lpstr>
      <vt:lpstr>КОНСУЛЬТИРОВАНИЕ ДОЛЖНО  НОСИТЬ АДРЕСНЫЙ   ХАРАКТЕР, ПОТОМУ ЧТО:  </vt:lpstr>
      <vt:lpstr>АДРЕСНОЕ  ВЗАИМОДЕЙСТВИЕ  КОНСУЛЬТАЦИОННОГО ЦЕНТРА АКТУАЛИЗИРУЕТ  ОБРАЩЕНИЕ К РОДИТЕЛЯМ НОВОГО ПОКОЛЕНИЯ С УЧЕТОМ СЛЕДУЮЩИХ  ОСОБЕННОСТЕЙ:    </vt:lpstr>
      <vt:lpstr>Какой он современный родитель?</vt:lpstr>
      <vt:lpstr>ФОРМЫ ДЕЯТЕЛЬНОСТИ  В КОНСУЛЬТАЦИОННОМ ЦЕНТРЕ ДОО  </vt:lpstr>
      <vt:lpstr>ФОРМЫ ДЕЯТЕЛЬНОСТИ  В КОНСУЛЬТАЦИОННОМ ЦЕНТРЕ ДОО </vt:lpstr>
      <vt:lpstr>Консультативная помощь в Лекотеки</vt:lpstr>
      <vt:lpstr>Совместные досуги и праздники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ПОВЕДЕНЧЕСКИЙ ТРЕНИНГ РОДИТЕЛЬСКОЙ ЭФФЕКТИВНОСТИ</dc:title>
  <dc:creator>Татьяна Авдулова</dc:creator>
  <cp:lastModifiedBy>МОУ детский сад 283</cp:lastModifiedBy>
  <cp:revision>45</cp:revision>
  <dcterms:created xsi:type="dcterms:W3CDTF">2019-11-28T23:29:30Z</dcterms:created>
  <dcterms:modified xsi:type="dcterms:W3CDTF">2022-02-09T10:10:21Z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2019-09-24T00:00:00Z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2019-11-28T00:00:00Z</vt:filetime>
  </property>
</Properties>
</file>